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303" r:id="rId3"/>
    <p:sldId id="293" r:id="rId4"/>
    <p:sldId id="304" r:id="rId5"/>
    <p:sldId id="298" r:id="rId6"/>
    <p:sldId id="309" r:id="rId7"/>
    <p:sldId id="310" r:id="rId8"/>
    <p:sldId id="311" r:id="rId9"/>
    <p:sldId id="308" r:id="rId10"/>
    <p:sldId id="312" r:id="rId11"/>
    <p:sldId id="2144212507" r:id="rId12"/>
    <p:sldId id="2144212512" r:id="rId13"/>
    <p:sldId id="2144212496" r:id="rId14"/>
    <p:sldId id="2144212497" r:id="rId15"/>
    <p:sldId id="2144212519" r:id="rId16"/>
    <p:sldId id="2144212506" r:id="rId17"/>
    <p:sldId id="2144212504" r:id="rId18"/>
    <p:sldId id="2144212505" r:id="rId19"/>
    <p:sldId id="2144212498" r:id="rId20"/>
    <p:sldId id="2144212499" r:id="rId21"/>
    <p:sldId id="2144212503" r:id="rId22"/>
    <p:sldId id="2144212500" r:id="rId23"/>
    <p:sldId id="2144212515" r:id="rId24"/>
    <p:sldId id="2144212514" r:id="rId25"/>
    <p:sldId id="2144212501" r:id="rId26"/>
    <p:sldId id="2144212513" r:id="rId27"/>
    <p:sldId id="2144212516" r:id="rId28"/>
    <p:sldId id="2144212517" r:id="rId29"/>
    <p:sldId id="2144212502" r:id="rId30"/>
    <p:sldId id="2144212508" r:id="rId31"/>
    <p:sldId id="2144212518" r:id="rId32"/>
    <p:sldId id="263" r:id="rId33"/>
  </p:sldIdLst>
  <p:sldSz cx="12192000" cy="6858000"/>
  <p:notesSz cx="12192000" cy="6858000"/>
  <p:embeddedFontLst>
    <p:embeddedFont>
      <p:font typeface="Arial Unicode MS" panose="020B0604020202020204" pitchFamily="34" charset="-128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Georgia" panose="02040502050405020303" pitchFamily="18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Open Sans ExtraBold" panose="020B0606030504020204" pitchFamily="34" charset="0"/>
      <p:bold r:id="rId48"/>
      <p:italic r:id="rId49"/>
      <p:boldItalic r:id="rId50"/>
    </p:embeddedFont>
    <p:embeddedFont>
      <p:font typeface="Open Sans Light" panose="020B0306030504020204" pitchFamily="34" charset="0"/>
      <p:regular r:id="rId51"/>
      <p:italic r:id="rId52"/>
    </p:embeddedFont>
    <p:embeddedFont>
      <p:font typeface="Open Sans SemiBold" panose="020B0606030504020204" pitchFamily="34" charset="0"/>
      <p:regular r:id="rId53"/>
      <p:bold r:id="rId54"/>
      <p:italic r:id="rId55"/>
      <p:boldItalic r:id="rId56"/>
    </p:embeddedFont>
    <p:embeddedFont>
      <p:font typeface="Oracle Sans" panose="020B0503020204020204" pitchFamily="34" charset="0"/>
      <p:regular r:id="rId57"/>
      <p:bold r:id="rId58"/>
      <p:italic r:id="rId59"/>
      <p:boldItalic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741"/>
    <p:restoredTop sz="94744"/>
  </p:normalViewPr>
  <p:slideViewPr>
    <p:cSldViewPr>
      <p:cViewPr varScale="1">
        <p:scale>
          <a:sx n="119" d="100"/>
          <a:sy n="119" d="100"/>
        </p:scale>
        <p:origin x="30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7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font" Target="fonts/font2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E67D8-492B-4C68-BECC-B5590B091299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64F77-5C3F-4FD6-812C-88C294A8E3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64F77-5C3F-4FD6-812C-88C294A8E3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28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9705" y="880364"/>
            <a:ext cx="955258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</p:spPr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3D77D-CD9E-445C-8F26-904F65B51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B69A-3FDC-4CAF-AA64-2A38456C3B7B}" type="datetime1">
              <a:rPr lang="en-US" smtClean="0"/>
              <a:t>2/21/23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2850" y="6498463"/>
            <a:ext cx="5645150" cy="153888"/>
          </a:xfrm>
        </p:spPr>
        <p:txBody>
          <a:bodyPr/>
          <a:lstStyle/>
          <a:p>
            <a:r>
              <a:rPr lang="en-US" dirty="0"/>
              <a:t>Copyright © 2022, Oracle and/or its affiliates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73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1128" y="900683"/>
            <a:ext cx="10529742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6425" y="1178052"/>
            <a:ext cx="11579148" cy="2019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3900" y="6498463"/>
            <a:ext cx="233680" cy="191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pPr marL="38100">
              <a:lnSpc>
                <a:spcPct val="100000"/>
              </a:lnSpc>
              <a:spcBef>
                <a:spcPts val="15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urldefense.com/v3/__https:/www.facebook.com/littlebigplanet/__;!!ACWV5N9M2RV99hQ!bIi23W1FlSQHLOhM1YtNzeb9PYZhuJE_-ZMY4qTu2GkhHs9XIaKzfFqbMiHVaDT73XQ$" TargetMode="External"/><Relationship Id="rId13" Type="http://schemas.openxmlformats.org/officeDocument/2006/relationships/hyperlink" Target="https://urldefense.com/v3/__https:/twitter.com/R6esportsNA__;!!ACWV5N9M2RV99hQ!bIi23W1FlSQHLOhM1YtNzeb9PYZhuJE_-ZMY4qTu2GkhHs9XIaKzfFqbMiHVibc8tKg$" TargetMode="External"/><Relationship Id="rId18" Type="http://schemas.openxmlformats.org/officeDocument/2006/relationships/hyperlink" Target="https://urldefense.com/v3/__https:/twitter.com/CallofDuty?ref_src=twsrc*5Egoogle*7Ctwcamp*5Eserp*7Ctwgr*5Eauthor__;JSUlJSU!!ACWV5N9M2RV99hQ!bIi23W1FlSQHLOhM1YtNzeb9PYZhuJE_-ZMY4qTu2GkhHs9XIaKzfFqbMiHVVGpAhFk$" TargetMode="External"/><Relationship Id="rId3" Type="http://schemas.openxmlformats.org/officeDocument/2006/relationships/hyperlink" Target="https://urldefense.com/v3/__https:/twitter.com/PlayStationEU?ref_src=twsrc*5Egoogle*7Ctwcamp*5Eserp*7Ctwgr*5Eauthor__;JSUlJSU!!ACWV5N9M2RV99hQ!bIi23W1FlSQHLOhM1YtNzeb9PYZhuJE_-ZMY4qTu2GkhHs9XIaKzfFqbMiHVy42EKco$" TargetMode="External"/><Relationship Id="rId7" Type="http://schemas.openxmlformats.org/officeDocument/2006/relationships/hyperlink" Target="https://urldefense.com/v3/__https:/twitter.com/LittleBigPlanet?ref_src=twsrc*5Egoogle*7Ctwcamp*5Eserp*7Ctwgr*5Eauthor__;JSUlJSU!!ACWV5N9M2RV99hQ!bIi23W1FlSQHLOhM1YtNzeb9PYZhuJE_-ZMY4qTu2GkhHs9XIaKzfFqbMiHVpdW3xGc$" TargetMode="External"/><Relationship Id="rId12" Type="http://schemas.openxmlformats.org/officeDocument/2006/relationships/hyperlink" Target="https://urldefense.com/v3/__https:/twitter.com/EASPORTSFIFA__;!!ACWV5N9M2RV99hQ!bIi23W1FlSQHLOhM1YtNzeb9PYZhuJE_-ZMY4qTu2GkhHs9XIaKzfFqbMiHVrJbuds4$" TargetMode="External"/><Relationship Id="rId17" Type="http://schemas.openxmlformats.org/officeDocument/2006/relationships/hyperlink" Target="https://urldefense.com/v3/__https:/twitter.com/FNCompetitive__;!!ACWV5N9M2RV99hQ!bIi23W1FlSQHLOhM1YtNzeb9PYZhuJE_-ZMY4qTu2GkhHs9XIaKzfFqbMiHVBE71R8c$" TargetMode="External"/><Relationship Id="rId2" Type="http://schemas.openxmlformats.org/officeDocument/2006/relationships/hyperlink" Target="https://urldefense.com/v3/__https:/twitter.com/PlayStation?ref_src=twsrc*5Egoogle*7Ctwcamp*5Eserp*7Ctwgr*5Eauthor__;JSUlJSU!!ACWV5N9M2RV99hQ!bIi23W1FlSQHLOhM1YtNzeb9PYZhuJE_-ZMY4qTu2GkhHs9XIaKzfFqbMiHVl8hGxR0$" TargetMode="External"/><Relationship Id="rId16" Type="http://schemas.openxmlformats.org/officeDocument/2006/relationships/hyperlink" Target="https://urldefense.com/v3/__https:/twitter.com/nba2k_myteam?lang=en__;!!ACWV5N9M2RV99hQ!bIi23W1FlSQHLOhM1YtNzeb9PYZhuJE_-ZMY4qTu2GkhHs9XIaKzfFqbMiHVuyexCLc$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rldefense.com/v3/__https:/twitter.com/eamaddennfl__;!!ACWV5N9M2RV99hQ!bIi23W1FlSQHLOhM1YtNzeb9PYZhuJE_-ZMY4qTu2GkhHs9XIaKzfFqbMiHVpwOfar0$" TargetMode="External"/><Relationship Id="rId11" Type="http://schemas.openxmlformats.org/officeDocument/2006/relationships/hyperlink" Target="https://urldefense.com/v3/__http:/twitter.com/NRSEsports__;!!ACWV5N9M2RV99hQ!bIi23W1FlSQHLOhM1YtNzeb9PYZhuJE_-ZMY4qTu2GkhHs9XIaKzfFqbMiHVXdOVZXc$" TargetMode="External"/><Relationship Id="rId5" Type="http://schemas.openxmlformats.org/officeDocument/2006/relationships/hyperlink" Target="https://urldefense.com/v3/__https:/www.facebook.com/SonyPlaystation/__;!!ACWV5N9M2RV99hQ!bIi23W1FlSQHLOhM1YtNzeb9PYZhuJE_-ZMY4qTu2GkhHs9XIaKzfFqbMiHVCrFvsSM$" TargetMode="External"/><Relationship Id="rId15" Type="http://schemas.openxmlformats.org/officeDocument/2006/relationships/hyperlink" Target="https://urldefense.com/v3/__https:/twitter.com/NBA2K?ref_src=twsrc*5Egoogle*7Ctwcamp*5Eserp*7Ctwgr*5Eauthor__;JSUlJSU!!ACWV5N9M2RV99hQ!bIi23W1FlSQHLOhM1YtNzeb9PYZhuJE_-ZMY4qTu2GkhHs9XIaKzfFqbMiHVdSoun1E$" TargetMode="External"/><Relationship Id="rId10" Type="http://schemas.openxmlformats.org/officeDocument/2006/relationships/hyperlink" Target="https://urldefense.com/v3/__https:/mobile.twitter.com/playapexesports__;!!ACWV5N9M2RV99hQ!bIi23W1FlSQHLOhM1YtNzeb9PYZhuJE_-ZMY4qTu2GkhHs9XIaKzfFqbMiHVtSImPB8$" TargetMode="External"/><Relationship Id="rId4" Type="http://schemas.openxmlformats.org/officeDocument/2006/relationships/hyperlink" Target="https://urldefense.com/v3/__https:/www.facebook.com/playstation/__;!!ACWV5N9M2RV99hQ!bIi23W1FlSQHLOhM1YtNzeb9PYZhuJE_-ZMY4qTu2GkhHs9XIaKzfFqbMiHVeEeRClA$" TargetMode="External"/><Relationship Id="rId9" Type="http://schemas.openxmlformats.org/officeDocument/2006/relationships/hyperlink" Target="https://urldefense.com/v3/__https:/twitter.com/ArcSystemWorksU__;!!ACWV5N9M2RV99hQ!bIi23W1FlSQHLOhM1YtNzeb9PYZhuJE_-ZMY4qTu2GkhHs9XIaKzfFqbMiHVoeReHvY$" TargetMode="External"/><Relationship Id="rId14" Type="http://schemas.openxmlformats.org/officeDocument/2006/relationships/hyperlink" Target="https://urldefense.com/v3/__https:/twitter.com/BNEesports__;!!ACWV5N9M2RV99hQ!bIi23W1FlSQHLOhM1YtNzeb9PYZhuJE_-ZMY4qTu2GkhHs9XIaKzfFqbMiHVG_k9aVM$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sv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emf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sv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77192" y="4198620"/>
            <a:ext cx="629040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Georgia"/>
                <a:cs typeface="Georgia"/>
              </a:rPr>
              <a:t>Gaming</a:t>
            </a:r>
            <a:r>
              <a:rPr spc="-10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Sentiment</a:t>
            </a:r>
            <a:r>
              <a:rPr spc="-10" dirty="0">
                <a:latin typeface="Georgia"/>
                <a:cs typeface="Georgia"/>
              </a:rPr>
              <a:t> </a:t>
            </a:r>
            <a:r>
              <a:rPr spc="-10" dirty="0" err="1">
                <a:latin typeface="Georgia"/>
                <a:cs typeface="Georgia"/>
              </a:rPr>
              <a:t>Analy</a:t>
            </a:r>
            <a:r>
              <a:rPr lang="es-ES" spc="-10" dirty="0">
                <a:latin typeface="Georgia"/>
                <a:cs typeface="Georgia"/>
              </a:rPr>
              <a:t>tics </a:t>
            </a:r>
            <a:r>
              <a:rPr lang="en-ES" spc="-10" dirty="0">
                <a:latin typeface="Georgia"/>
                <a:cs typeface="Georgia"/>
              </a:rPr>
              <a:t>For Playstation</a:t>
            </a:r>
            <a:endParaRPr spc="-10" dirty="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C9E1B-B65B-A9B0-DCFA-423D5A7C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48" y="234401"/>
            <a:ext cx="10529742" cy="492443"/>
          </a:xfrm>
        </p:spPr>
        <p:txBody>
          <a:bodyPr/>
          <a:lstStyle/>
          <a:p>
            <a:r>
              <a:rPr lang="en-GB" dirty="0"/>
              <a:t>Twitter Channels segmented by publisher</a:t>
            </a:r>
            <a:endParaRPr lang="en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8907-02B4-BEE1-FC31-794F5F357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426" y="983114"/>
            <a:ext cx="11579148" cy="307777"/>
          </a:xfrm>
        </p:spPr>
        <p:txBody>
          <a:bodyPr/>
          <a:lstStyle/>
          <a:p>
            <a:r>
              <a:rPr lang="en-ES" dirty="0"/>
              <a:t>See all Twitter channel to configure in the Maintenance Tool: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1CE1818-068C-CEF3-A9B7-8D82CD7DF82A}"/>
              </a:ext>
            </a:extLst>
          </p:cNvPr>
          <p:cNvSpPr txBox="1">
            <a:spLocks/>
          </p:cNvSpPr>
          <p:nvPr/>
        </p:nvSpPr>
        <p:spPr>
          <a:xfrm>
            <a:off x="1115058" y="6477000"/>
            <a:ext cx="564515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r>
              <a:rPr lang="en-US" dirty="0"/>
              <a:t>Copyright © 2022, Oracle and Sony </a:t>
            </a:r>
            <a:r>
              <a:rPr lang="en-US" dirty="0" err="1"/>
              <a:t>Playstation</a:t>
            </a:r>
            <a:r>
              <a:rPr lang="en-US" dirty="0"/>
              <a:t>  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9758C17-3E97-DF2A-B8A3-129DCEEF857E}"/>
              </a:ext>
            </a:extLst>
          </p:cNvPr>
          <p:cNvSpPr txBox="1">
            <a:spLocks/>
          </p:cNvSpPr>
          <p:nvPr/>
        </p:nvSpPr>
        <p:spPr>
          <a:xfrm>
            <a:off x="723900" y="6438266"/>
            <a:ext cx="391158" cy="191134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345D60D9-5372-5F40-9443-0F9AE5BDC3C8}" type="slidenum">
              <a:rPr lang="en-US" sz="1000" smtClean="0">
                <a:solidFill>
                  <a:srgbClr val="8B8580"/>
                </a:solidFill>
                <a:latin typeface="Arial Unicode MS"/>
                <a:cs typeface="Arial Unicode MS"/>
              </a:rPr>
              <a:pPr/>
              <a:t>10</a:t>
            </a:fld>
            <a:endParaRPr lang="en-US" sz="1000" dirty="0">
              <a:solidFill>
                <a:srgbClr val="8B8580"/>
              </a:solidFill>
              <a:latin typeface="Arial Unicode MS"/>
              <a:cs typeface="Arial Unicode M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0501F5-42E3-E372-4F8F-DD1F3FE866FA}"/>
              </a:ext>
            </a:extLst>
          </p:cNvPr>
          <p:cNvSpPr txBox="1"/>
          <p:nvPr/>
        </p:nvSpPr>
        <p:spPr>
          <a:xfrm>
            <a:off x="687005" y="1458613"/>
            <a:ext cx="28392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PlayStation Channels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2"/>
              </a:rPr>
              <a:t>PlayStation Global Twitter</a:t>
            </a:r>
            <a:endParaRPr lang="en-GB" sz="1800" dirty="0"/>
          </a:p>
          <a:p>
            <a:r>
              <a:rPr lang="en-GB" sz="1800" dirty="0">
                <a:hlinkClick r:id="rId3"/>
              </a:rPr>
              <a:t>PlayStation EU Twitter</a:t>
            </a:r>
            <a:endParaRPr lang="en-GB" sz="1800" dirty="0"/>
          </a:p>
          <a:p>
            <a:r>
              <a:rPr lang="en-GB" sz="1800" dirty="0">
                <a:hlinkClick r:id="rId4"/>
              </a:rPr>
              <a:t>PlayStation Global FB</a:t>
            </a:r>
            <a:endParaRPr lang="en-GB" sz="1800" dirty="0"/>
          </a:p>
          <a:p>
            <a:r>
              <a:rPr lang="en-GB" sz="1800" dirty="0">
                <a:hlinkClick r:id="rId5"/>
              </a:rPr>
              <a:t>PlayStation EU FB</a:t>
            </a:r>
            <a:endParaRPr lang="en-GB" sz="1800" dirty="0"/>
          </a:p>
          <a:p>
            <a:endParaRPr lang="en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116DE-45D9-C123-FE25-5C12BC130AAD}"/>
              </a:ext>
            </a:extLst>
          </p:cNvPr>
          <p:cNvSpPr txBox="1"/>
          <p:nvPr/>
        </p:nvSpPr>
        <p:spPr>
          <a:xfrm>
            <a:off x="4116005" y="145861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EA Madden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6"/>
              </a:rPr>
              <a:t>Madden NFL 22 Twitter </a:t>
            </a:r>
            <a:r>
              <a:rPr lang="en-GB" sz="1800" b="1" dirty="0"/>
              <a:t> </a:t>
            </a:r>
            <a:endParaRPr lang="en-GB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81CCD8-EEB9-D2E4-CC43-7CAD433AE98F}"/>
              </a:ext>
            </a:extLst>
          </p:cNvPr>
          <p:cNvSpPr txBox="1"/>
          <p:nvPr/>
        </p:nvSpPr>
        <p:spPr>
          <a:xfrm>
            <a:off x="8141508" y="1458612"/>
            <a:ext cx="3429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Sumo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7"/>
              </a:rPr>
              <a:t>Sackboy: LittleBigPlanet Twitter</a:t>
            </a:r>
            <a:endParaRPr lang="en-GB" sz="1800" dirty="0"/>
          </a:p>
          <a:p>
            <a:r>
              <a:rPr lang="en-GB" sz="1800" dirty="0">
                <a:hlinkClick r:id="rId8"/>
              </a:rPr>
              <a:t>Sackboy: LittleBigPlanet FB</a:t>
            </a:r>
            <a:endParaRPr lang="en-GB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17211-04CA-D974-EFC1-3CEDAB43B063}"/>
              </a:ext>
            </a:extLst>
          </p:cNvPr>
          <p:cNvSpPr txBox="1"/>
          <p:nvPr/>
        </p:nvSpPr>
        <p:spPr>
          <a:xfrm>
            <a:off x="8160558" y="2525413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 err="1">
                <a:solidFill>
                  <a:schemeClr val="bg1">
                    <a:lumMod val="85000"/>
                  </a:schemeClr>
                </a:solidFill>
              </a:rPr>
              <a:t>AcrSystemWorks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9"/>
              </a:rPr>
              <a:t>Guilty Gear Strive Twitter</a:t>
            </a:r>
            <a:endParaRPr lang="en-GB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1EC7C-C271-7F91-0CCC-F55C1FA0DEF3}"/>
              </a:ext>
            </a:extLst>
          </p:cNvPr>
          <p:cNvSpPr txBox="1"/>
          <p:nvPr/>
        </p:nvSpPr>
        <p:spPr>
          <a:xfrm>
            <a:off x="4464784" y="3847707"/>
            <a:ext cx="326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EA Apex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10"/>
              </a:rPr>
              <a:t>Apex Legends Esports Twitter</a:t>
            </a:r>
            <a:endParaRPr lang="en-GB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CB1A0-4EC7-5CA1-7F1F-9AB8321A0322}"/>
              </a:ext>
            </a:extLst>
          </p:cNvPr>
          <p:cNvSpPr txBox="1"/>
          <p:nvPr/>
        </p:nvSpPr>
        <p:spPr>
          <a:xfrm>
            <a:off x="491315" y="5231882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Warner Bros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11"/>
              </a:rPr>
              <a:t>NRSEsports Twitter</a:t>
            </a:r>
            <a:endParaRPr lang="en-GB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0430D0-14F2-C2CB-C156-3828C93D89DB}"/>
              </a:ext>
            </a:extLst>
          </p:cNvPr>
          <p:cNvSpPr txBox="1"/>
          <p:nvPr/>
        </p:nvSpPr>
        <p:spPr>
          <a:xfrm>
            <a:off x="8416479" y="3841917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EA FIFA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12"/>
              </a:rPr>
              <a:t>EA Sports FIFA Twitter</a:t>
            </a:r>
            <a:endParaRPr lang="en-GB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B19E6-353A-222B-5A14-8F91653FC55A}"/>
              </a:ext>
            </a:extLst>
          </p:cNvPr>
          <p:cNvSpPr txBox="1"/>
          <p:nvPr/>
        </p:nvSpPr>
        <p:spPr>
          <a:xfrm>
            <a:off x="551432" y="4280752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Ubisoft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13"/>
              </a:rPr>
              <a:t>Rainbow Six Esports NA Twitter</a:t>
            </a:r>
            <a:endParaRPr lang="en-GB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2A4D7-5B0E-1FA8-3856-690983513669}"/>
              </a:ext>
            </a:extLst>
          </p:cNvPr>
          <p:cNvSpPr txBox="1"/>
          <p:nvPr/>
        </p:nvSpPr>
        <p:spPr>
          <a:xfrm>
            <a:off x="4409435" y="5116213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Bandai Namco Tekken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14"/>
              </a:rPr>
              <a:t>Bandai Namco Esports Twitter</a:t>
            </a:r>
            <a:endParaRPr lang="en-GB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0D334A-DE80-D52F-17FC-EE72CD50A2A9}"/>
              </a:ext>
            </a:extLst>
          </p:cNvPr>
          <p:cNvSpPr txBox="1"/>
          <p:nvPr/>
        </p:nvSpPr>
        <p:spPr>
          <a:xfrm>
            <a:off x="8611805" y="4954885"/>
            <a:ext cx="26853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2K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15"/>
              </a:rPr>
              <a:t>NBA2K Twitter</a:t>
            </a:r>
            <a:endParaRPr lang="en-GB" sz="1800" dirty="0"/>
          </a:p>
          <a:p>
            <a:r>
              <a:rPr lang="en-GB" sz="1800" dirty="0">
                <a:hlinkClick r:id="rId16"/>
              </a:rPr>
              <a:t>NBA2k_MyTeam Twitter</a:t>
            </a:r>
            <a:endParaRPr lang="en-GB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691A95-CE08-39CD-76D1-693906B9FBB3}"/>
              </a:ext>
            </a:extLst>
          </p:cNvPr>
          <p:cNvSpPr txBox="1"/>
          <p:nvPr/>
        </p:nvSpPr>
        <p:spPr>
          <a:xfrm>
            <a:off x="601629" y="3287413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Epic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17"/>
              </a:rPr>
              <a:t>Fortnite Competitive Twitter</a:t>
            </a:r>
            <a:endParaRPr lang="en-GB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E1D9A2-CC98-BBED-AD4A-B38689B7E5EA}"/>
              </a:ext>
            </a:extLst>
          </p:cNvPr>
          <p:cNvSpPr txBox="1"/>
          <p:nvPr/>
        </p:nvSpPr>
        <p:spPr>
          <a:xfrm>
            <a:off x="4241193" y="2660354"/>
            <a:ext cx="21339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u="sng" dirty="0">
                <a:solidFill>
                  <a:schemeClr val="bg1">
                    <a:lumMod val="85000"/>
                  </a:schemeClr>
                </a:solidFill>
              </a:rPr>
              <a:t>Activision</a:t>
            </a:r>
            <a:endParaRPr lang="en-GB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GB" sz="1800" dirty="0">
                <a:hlinkClick r:id="rId18"/>
              </a:rPr>
              <a:t>Call of Duty Twitter</a:t>
            </a:r>
            <a:endParaRPr lang="en-GB" sz="1800" dirty="0"/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35611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3E21E-9DA3-EC48-A8F9-26830F11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355600"/>
            <a:ext cx="10529742" cy="1092200"/>
          </a:xfrm>
        </p:spPr>
        <p:txBody>
          <a:bodyPr/>
          <a:lstStyle/>
          <a:p>
            <a:r>
              <a:rPr lang="en-ES" dirty="0"/>
              <a:t>Access to APEX Application from ATP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BA4C0-47AD-734B-8E4B-9A83016B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53374-D981-A14C-A8D7-155D745F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1720A-AF88-754E-A49F-FB0AB1298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05363"/>
            <a:ext cx="10076033" cy="50994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0189E2-8C42-FF4E-BDAE-8972046A0527}"/>
              </a:ext>
            </a:extLst>
          </p:cNvPr>
          <p:cNvSpPr/>
          <p:nvPr/>
        </p:nvSpPr>
        <p:spPr>
          <a:xfrm>
            <a:off x="761999" y="3307777"/>
            <a:ext cx="1214285" cy="3055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6EC67-9A8A-4A42-AF91-1E812818ABED}"/>
              </a:ext>
            </a:extLst>
          </p:cNvPr>
          <p:cNvSpPr/>
          <p:nvPr/>
        </p:nvSpPr>
        <p:spPr>
          <a:xfrm>
            <a:off x="2501356" y="3282378"/>
            <a:ext cx="4051844" cy="108642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F45A99-21B5-0441-BA6E-E5B536DD5E9A}"/>
              </a:ext>
            </a:extLst>
          </p:cNvPr>
          <p:cNvCxnSpPr>
            <a:cxnSpLocks/>
            <a:stCxn id="9" idx="0"/>
            <a:endCxn id="7" idx="3"/>
          </p:cNvCxnSpPr>
          <p:nvPr/>
        </p:nvCxnSpPr>
        <p:spPr>
          <a:xfrm flipH="1" flipV="1">
            <a:off x="6553200" y="3825589"/>
            <a:ext cx="2020717" cy="3739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D102BA-3740-E343-B791-3C34D02E1451}"/>
              </a:ext>
            </a:extLst>
          </p:cNvPr>
          <p:cNvSpPr txBox="1"/>
          <p:nvPr/>
        </p:nvSpPr>
        <p:spPr>
          <a:xfrm>
            <a:off x="6915698" y="4199523"/>
            <a:ext cx="3316437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Click “Oracle APEX”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B87D9A-1C8D-8D42-AE97-2FEA3135C106}"/>
              </a:ext>
            </a:extLst>
          </p:cNvPr>
          <p:cNvSpPr txBox="1"/>
          <p:nvPr/>
        </p:nvSpPr>
        <p:spPr>
          <a:xfrm>
            <a:off x="796490" y="3671723"/>
            <a:ext cx="1145302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Click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E1E341-6ED4-8240-95B1-4A59307A773F}"/>
              </a:ext>
            </a:extLst>
          </p:cNvPr>
          <p:cNvSpPr/>
          <p:nvPr/>
        </p:nvSpPr>
        <p:spPr>
          <a:xfrm>
            <a:off x="338692" y="3306262"/>
            <a:ext cx="324000" cy="324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ysClr val="windowText" lastClr="000000"/>
                  </a:solidFill>
                </a:ln>
              </a:rPr>
              <a:t>1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CFAC71-95F5-1D46-A675-6D25CC972881}"/>
              </a:ext>
            </a:extLst>
          </p:cNvPr>
          <p:cNvSpPr/>
          <p:nvPr/>
        </p:nvSpPr>
        <p:spPr>
          <a:xfrm>
            <a:off x="2288316" y="3291514"/>
            <a:ext cx="324000" cy="324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ysClr val="windowText" lastClr="000000"/>
                  </a:solidFill>
                </a:ln>
              </a:rPr>
              <a:t>2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5316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1C1C-17BE-8C4C-92AB-2F7BB8621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9" y="528746"/>
            <a:ext cx="10529742" cy="492443"/>
          </a:xfrm>
        </p:spPr>
        <p:txBody>
          <a:bodyPr/>
          <a:lstStyle/>
          <a:p>
            <a:r>
              <a:rPr lang="en-ES" dirty="0"/>
              <a:t>Creating Workspace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656A8-EADE-AD4C-93E2-8324CCC0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9C5A7-D219-EB42-AD33-390C914B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08FB9-3DA2-4E4C-965E-1C16FBCCC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68815"/>
            <a:ext cx="10076033" cy="47235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0685EF-71F1-6A45-A655-AC06B3326AF4}"/>
              </a:ext>
            </a:extLst>
          </p:cNvPr>
          <p:cNvSpPr/>
          <p:nvPr/>
        </p:nvSpPr>
        <p:spPr>
          <a:xfrm>
            <a:off x="2667001" y="1536957"/>
            <a:ext cx="1600200" cy="29686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787F980-70A2-A845-A894-FD1CC2A8893F}"/>
              </a:ext>
            </a:extLst>
          </p:cNvPr>
          <p:cNvSpPr/>
          <p:nvPr/>
        </p:nvSpPr>
        <p:spPr>
          <a:xfrm>
            <a:off x="4419600" y="1512179"/>
            <a:ext cx="324000" cy="324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0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128" y="355600"/>
            <a:ext cx="10529742" cy="1092200"/>
          </a:xfrm>
        </p:spPr>
        <p:txBody>
          <a:bodyPr/>
          <a:lstStyle/>
          <a:p>
            <a:r>
              <a:rPr lang="en-US" dirty="0"/>
              <a:t>Widget to create a new workspace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39" y="1150701"/>
            <a:ext cx="6520295" cy="49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128" y="457200"/>
            <a:ext cx="10529742" cy="1092200"/>
          </a:xfrm>
        </p:spPr>
        <p:txBody>
          <a:bodyPr/>
          <a:lstStyle/>
          <a:p>
            <a:r>
              <a:rPr lang="en-US" dirty="0"/>
              <a:t>Workspace created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75" y="1177456"/>
            <a:ext cx="10076033" cy="51773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60FF03-FFE8-F945-94FE-21B35E80600C}"/>
              </a:ext>
            </a:extLst>
          </p:cNvPr>
          <p:cNvSpPr/>
          <p:nvPr/>
        </p:nvSpPr>
        <p:spPr>
          <a:xfrm>
            <a:off x="768874" y="1793938"/>
            <a:ext cx="4859765" cy="24731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0576BCE-640F-034C-93CB-976EB871ED27}"/>
              </a:ext>
            </a:extLst>
          </p:cNvPr>
          <p:cNvSpPr/>
          <p:nvPr/>
        </p:nvSpPr>
        <p:spPr>
          <a:xfrm>
            <a:off x="352079" y="1793938"/>
            <a:ext cx="328641" cy="29686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73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986" y="3057651"/>
            <a:ext cx="107944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40" dirty="0">
                <a:latin typeface="Arial Unicode MS"/>
                <a:cs typeface="Arial Unicode MS"/>
              </a:rPr>
              <a:t>Developing your App for Gaming Maintenance</a:t>
            </a:r>
            <a:endParaRPr lang="en-US" sz="4000" dirty="0">
              <a:latin typeface="Arial Unicode MS"/>
              <a:cs typeface="Arial Unicode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36939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D08C-A501-4D41-B25D-50B196C3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355600"/>
            <a:ext cx="10529742" cy="1092200"/>
          </a:xfrm>
        </p:spPr>
        <p:txBody>
          <a:bodyPr/>
          <a:lstStyle/>
          <a:p>
            <a:r>
              <a:rPr lang="en-ES" dirty="0"/>
              <a:t>Connect to your new Workspace to develop your App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95880C-A623-874C-B9F8-69A51366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65574-909D-C34E-92DF-DE88AE85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BEEA6-9829-3648-B1C9-18BBB285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48" y="1007829"/>
            <a:ext cx="4148573" cy="56677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D2FA1E-AB19-044D-9DB1-55C7D3B93AF9}"/>
              </a:ext>
            </a:extLst>
          </p:cNvPr>
          <p:cNvSpPr/>
          <p:nvPr/>
        </p:nvSpPr>
        <p:spPr>
          <a:xfrm>
            <a:off x="4182529" y="2902833"/>
            <a:ext cx="3742271" cy="52616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DEFA97-AEC5-E141-9655-1CA007EFFE71}"/>
              </a:ext>
            </a:extLst>
          </p:cNvPr>
          <p:cNvSpPr/>
          <p:nvPr/>
        </p:nvSpPr>
        <p:spPr>
          <a:xfrm>
            <a:off x="3793987" y="3017482"/>
            <a:ext cx="324000" cy="324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FE9165-2A30-954D-B293-8EDC48E619FA}"/>
              </a:ext>
            </a:extLst>
          </p:cNvPr>
          <p:cNvCxnSpPr>
            <a:cxnSpLocks/>
            <a:stCxn id="10" idx="0"/>
            <a:endCxn id="6" idx="3"/>
          </p:cNvCxnSpPr>
          <p:nvPr/>
        </p:nvCxnSpPr>
        <p:spPr>
          <a:xfrm flipH="1" flipV="1">
            <a:off x="7924800" y="3165917"/>
            <a:ext cx="1890573" cy="46385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48B858-41AE-3345-8192-2AD06C206D71}"/>
              </a:ext>
            </a:extLst>
          </p:cNvPr>
          <p:cNvSpPr txBox="1"/>
          <p:nvPr/>
        </p:nvSpPr>
        <p:spPr>
          <a:xfrm>
            <a:off x="8443773" y="3629775"/>
            <a:ext cx="2743200" cy="3433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Select the workspace name</a:t>
            </a:r>
          </a:p>
        </p:txBody>
      </p:sp>
    </p:spTree>
    <p:extLst>
      <p:ext uri="{BB962C8B-B14F-4D97-AF65-F5344CB8AC3E}">
        <p14:creationId xmlns:p14="http://schemas.microsoft.com/office/powerpoint/2010/main" val="5712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28F9-3FCA-1E4E-8545-AE6A07F59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381000"/>
            <a:ext cx="10529742" cy="492443"/>
          </a:xfrm>
        </p:spPr>
        <p:txBody>
          <a:bodyPr/>
          <a:lstStyle/>
          <a:p>
            <a:r>
              <a:rPr lang="en-ES" dirty="0"/>
              <a:t>Developing your App for Gaming Maintenance Tool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1BF29-1CB7-F048-9282-CCF6E2811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64C5F-495A-BE4F-8F7C-1DDFF158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B5B9C-D17E-BE4E-9803-E251E9985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05363"/>
            <a:ext cx="10076033" cy="539982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51AFDA-D65E-3A43-8864-BFCAD62E54C5}"/>
              </a:ext>
            </a:extLst>
          </p:cNvPr>
          <p:cNvCxnSpPr>
            <a:cxnSpLocks/>
            <a:stCxn id="7" idx="0"/>
            <a:endCxn id="8" idx="3"/>
          </p:cNvCxnSpPr>
          <p:nvPr/>
        </p:nvCxnSpPr>
        <p:spPr>
          <a:xfrm flipH="1">
            <a:off x="2499360" y="3705274"/>
            <a:ext cx="2700422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EFDBC8A-ECE9-8A43-BFF9-D552629D9C3D}"/>
              </a:ext>
            </a:extLst>
          </p:cNvPr>
          <p:cNvSpPr txBox="1"/>
          <p:nvPr/>
        </p:nvSpPr>
        <p:spPr>
          <a:xfrm>
            <a:off x="3541563" y="3705274"/>
            <a:ext cx="3316437" cy="83099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Click on “</a:t>
            </a:r>
            <a:r>
              <a:rPr lang="en-US" sz="1600" dirty="0" err="1">
                <a:solidFill>
                  <a:schemeClr val="tx1"/>
                </a:solidFill>
              </a:rPr>
              <a:t>GamingMaintenanceTool</a:t>
            </a:r>
            <a:r>
              <a:rPr lang="en-US" sz="1600" dirty="0">
                <a:solidFill>
                  <a:schemeClr val="tx1"/>
                </a:solidFill>
              </a:rPr>
              <a:t>” App to modify or develop new pages.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644B0-1171-B748-A610-02C58EBB2C52}"/>
              </a:ext>
            </a:extLst>
          </p:cNvPr>
          <p:cNvSpPr/>
          <p:nvPr/>
        </p:nvSpPr>
        <p:spPr>
          <a:xfrm>
            <a:off x="762000" y="3399011"/>
            <a:ext cx="1737360" cy="61252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16903-771F-834E-B0E1-4CFCFB68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457200"/>
            <a:ext cx="10529742" cy="1092200"/>
          </a:xfrm>
        </p:spPr>
        <p:txBody>
          <a:bodyPr/>
          <a:lstStyle/>
          <a:p>
            <a:r>
              <a:rPr lang="en-ES" dirty="0"/>
              <a:t>Develop Gaming Maintenance Tool Pages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A6D79-F12F-8649-87F2-55B06954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2B151-9922-6843-9BE5-96727F25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9E915-A016-1D4A-8E59-09648456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75" y="1005363"/>
            <a:ext cx="10076033" cy="53929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0DBBCB5-D526-E248-BDA2-AD3629B92C8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5090160" y="3611289"/>
            <a:ext cx="1089259" cy="44812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931A1CE-95F5-A346-8985-A6CECFAAF654}"/>
              </a:ext>
            </a:extLst>
          </p:cNvPr>
          <p:cNvSpPr txBox="1"/>
          <p:nvPr/>
        </p:nvSpPr>
        <p:spPr>
          <a:xfrm>
            <a:off x="4521200" y="2780292"/>
            <a:ext cx="3316437" cy="830997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You can see all pages implemented for “</a:t>
            </a:r>
            <a:r>
              <a:rPr lang="en-US" sz="1600" dirty="0" err="1">
                <a:solidFill>
                  <a:schemeClr val="tx1"/>
                </a:solidFill>
              </a:rPr>
              <a:t>GamingMaintenanceTool</a:t>
            </a:r>
            <a:r>
              <a:rPr lang="en-US" sz="1600" dirty="0">
                <a:solidFill>
                  <a:schemeClr val="tx1"/>
                </a:solidFill>
              </a:rPr>
              <a:t>” App.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3D61DA-6546-B24C-995B-0A40E1ECB277}"/>
              </a:ext>
            </a:extLst>
          </p:cNvPr>
          <p:cNvSpPr/>
          <p:nvPr/>
        </p:nvSpPr>
        <p:spPr>
          <a:xfrm>
            <a:off x="873760" y="4059411"/>
            <a:ext cx="8432800" cy="15590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2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D1C330-A45D-F0CF-4B8B-C2C9CDFF3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74" y="1631185"/>
            <a:ext cx="9656056" cy="4695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B49F9-4E11-B349-9E90-EB524D00E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Gaming Maintenance Tool Home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593423-F658-4C40-90AB-3F53CB68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B2367-6F41-3C40-9F62-823BE2DD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493771-D387-8948-B156-5D2150A8E75B}"/>
              </a:ext>
            </a:extLst>
          </p:cNvPr>
          <p:cNvCxnSpPr>
            <a:cxnSpLocks/>
            <a:stCxn id="7" idx="1"/>
            <a:endCxn id="8" idx="2"/>
          </p:cNvCxnSpPr>
          <p:nvPr/>
        </p:nvCxnSpPr>
        <p:spPr>
          <a:xfrm flipH="1" flipV="1">
            <a:off x="3852440" y="2362200"/>
            <a:ext cx="1481560" cy="781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9740EE-33F4-AC49-87E5-88CA9F33522E}"/>
              </a:ext>
            </a:extLst>
          </p:cNvPr>
          <p:cNvSpPr txBox="1"/>
          <p:nvPr/>
        </p:nvSpPr>
        <p:spPr>
          <a:xfrm>
            <a:off x="5334000" y="2851599"/>
            <a:ext cx="3316437" cy="58477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You can see all Tabs for “</a:t>
            </a:r>
            <a:r>
              <a:rPr lang="en-US" sz="1600" dirty="0" err="1">
                <a:solidFill>
                  <a:schemeClr val="tx1"/>
                </a:solidFill>
              </a:rPr>
              <a:t>GamingMaintenanceTool</a:t>
            </a:r>
            <a:r>
              <a:rPr lang="en-US" sz="1600" dirty="0">
                <a:solidFill>
                  <a:schemeClr val="tx1"/>
                </a:solidFill>
              </a:rPr>
              <a:t>” App.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09DFCD-2F49-2249-9FB3-5DBEDD2F6B17}"/>
              </a:ext>
            </a:extLst>
          </p:cNvPr>
          <p:cNvSpPr/>
          <p:nvPr/>
        </p:nvSpPr>
        <p:spPr>
          <a:xfrm>
            <a:off x="1151680" y="1921321"/>
            <a:ext cx="5401520" cy="44087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8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2786" y="3057651"/>
            <a:ext cx="70606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4000" spc="-140" dirty="0" err="1">
                <a:latin typeface="Arial Unicode MS"/>
                <a:cs typeface="Arial Unicode MS"/>
              </a:rPr>
              <a:t>Deployment</a:t>
            </a:r>
            <a:endParaRPr sz="4000" dirty="0">
              <a:latin typeface="Arial Unicode MS"/>
              <a:cs typeface="Arial Unicode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1673556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A1F1EE-09B3-810E-5945-59FF86A2E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28" y="1137603"/>
            <a:ext cx="10210800" cy="5153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70AD03-6E7A-3C44-A5D1-08A8D8584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457200"/>
            <a:ext cx="10529742" cy="1092200"/>
          </a:xfrm>
        </p:spPr>
        <p:txBody>
          <a:bodyPr/>
          <a:lstStyle/>
          <a:p>
            <a:r>
              <a:rPr lang="en-ES" dirty="0"/>
              <a:t>Twitter Accounts Maintenance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2158C-A957-7F40-A36B-1E0A3743D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BE55A-4DD5-6044-892A-65A81164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12A264-F7A2-489C-36B8-19A0BD23818B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2362200" y="1691854"/>
            <a:ext cx="547999" cy="4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F730B7-F13A-811A-34CB-0AEDC76B7CB1}"/>
              </a:ext>
            </a:extLst>
          </p:cNvPr>
          <p:cNvSpPr txBox="1"/>
          <p:nvPr/>
        </p:nvSpPr>
        <p:spPr>
          <a:xfrm>
            <a:off x="2910199" y="1522577"/>
            <a:ext cx="3033401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Select “Twitter Accounts” Tab.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7C2496-73CD-5AC3-1764-0188B04FDCED}"/>
              </a:ext>
            </a:extLst>
          </p:cNvPr>
          <p:cNvSpPr/>
          <p:nvPr/>
        </p:nvSpPr>
        <p:spPr>
          <a:xfrm>
            <a:off x="1310000" y="1532477"/>
            <a:ext cx="1052200" cy="3286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C1F51-42DA-AC4F-19A6-8FFE47DB0E5C}"/>
              </a:ext>
            </a:extLst>
          </p:cNvPr>
          <p:cNvSpPr/>
          <p:nvPr/>
        </p:nvSpPr>
        <p:spPr>
          <a:xfrm>
            <a:off x="1069390" y="3125415"/>
            <a:ext cx="299342" cy="284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F87165-01B7-FC47-4A44-9AA4FDF000F8}"/>
              </a:ext>
            </a:extLst>
          </p:cNvPr>
          <p:cNvSpPr/>
          <p:nvPr/>
        </p:nvSpPr>
        <p:spPr>
          <a:xfrm>
            <a:off x="694403" y="3122323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B3CEB-D25A-E6F4-2FEB-47722D77692F}"/>
              </a:ext>
            </a:extLst>
          </p:cNvPr>
          <p:cNvSpPr txBox="1"/>
          <p:nvPr/>
        </p:nvSpPr>
        <p:spPr>
          <a:xfrm>
            <a:off x="2020956" y="3098592"/>
            <a:ext cx="1808480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Click to modify.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006F1FB-886A-92AB-B8B3-5363C0075BC2}"/>
              </a:ext>
            </a:extLst>
          </p:cNvPr>
          <p:cNvCxnSpPr>
            <a:cxnSpLocks/>
            <a:stCxn id="14" idx="1"/>
            <a:endCxn id="12" idx="3"/>
          </p:cNvCxnSpPr>
          <p:nvPr/>
        </p:nvCxnSpPr>
        <p:spPr>
          <a:xfrm flipH="1">
            <a:off x="1368732" y="3267869"/>
            <a:ext cx="652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94FF662-D470-073B-1B7E-B4D457363967}"/>
              </a:ext>
            </a:extLst>
          </p:cNvPr>
          <p:cNvSpPr/>
          <p:nvPr/>
        </p:nvSpPr>
        <p:spPr>
          <a:xfrm>
            <a:off x="955126" y="1586048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1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28DEF-714A-0600-A20A-B2716ED0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623" y="1919815"/>
            <a:ext cx="10546977" cy="2895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81BE8D-27E9-6F47-B735-548637EEF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Twitter Account Detail Maintenance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EB8CA-4228-834F-8CCE-05BE741D6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6097D-EBE4-9644-97DA-2839A8DF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BCE94-6202-E55F-9383-A0DEEF45DB51}"/>
              </a:ext>
            </a:extLst>
          </p:cNvPr>
          <p:cNvSpPr/>
          <p:nvPr/>
        </p:nvSpPr>
        <p:spPr>
          <a:xfrm>
            <a:off x="10585077" y="4419600"/>
            <a:ext cx="9906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6213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FD3460-6C52-C38A-AEF2-579BA9C7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78" y="1393126"/>
            <a:ext cx="11516807" cy="3636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9A677B-865D-4C41-8991-43918DD1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900683"/>
            <a:ext cx="10529742" cy="492443"/>
          </a:xfrm>
        </p:spPr>
        <p:txBody>
          <a:bodyPr/>
          <a:lstStyle/>
          <a:p>
            <a:r>
              <a:rPr lang="en-ES" dirty="0"/>
              <a:t>Twitter Hashtags Maintenance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17136-46B4-EE46-A981-C2773A55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66D5-79E8-134A-B609-43B0F01C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C14E4C-5AD2-03BD-5FAB-3A87EDEF1B04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3581401" y="2037592"/>
            <a:ext cx="380999" cy="9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63F910-0288-1507-59AA-385351842133}"/>
              </a:ext>
            </a:extLst>
          </p:cNvPr>
          <p:cNvSpPr txBox="1"/>
          <p:nvPr/>
        </p:nvSpPr>
        <p:spPr>
          <a:xfrm>
            <a:off x="3962400" y="1868315"/>
            <a:ext cx="3033401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Select “Twitter Hashtag” Tab.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8C8226-3393-C25E-4656-CFEC277DBA56}"/>
              </a:ext>
            </a:extLst>
          </p:cNvPr>
          <p:cNvSpPr/>
          <p:nvPr/>
        </p:nvSpPr>
        <p:spPr>
          <a:xfrm>
            <a:off x="2362201" y="1878215"/>
            <a:ext cx="1219200" cy="33855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37FD11-4C35-67A5-440B-88C65578C68A}"/>
              </a:ext>
            </a:extLst>
          </p:cNvPr>
          <p:cNvSpPr/>
          <p:nvPr/>
        </p:nvSpPr>
        <p:spPr>
          <a:xfrm>
            <a:off x="1055761" y="3068709"/>
            <a:ext cx="299342" cy="284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E099AA-77A9-02EF-0A91-87D37A7C71AE}"/>
              </a:ext>
            </a:extLst>
          </p:cNvPr>
          <p:cNvSpPr/>
          <p:nvPr/>
        </p:nvSpPr>
        <p:spPr>
          <a:xfrm>
            <a:off x="680774" y="3065617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093FD7-2334-AC45-647A-DC72E4117FA1}"/>
              </a:ext>
            </a:extLst>
          </p:cNvPr>
          <p:cNvSpPr txBox="1"/>
          <p:nvPr/>
        </p:nvSpPr>
        <p:spPr>
          <a:xfrm>
            <a:off x="2007327" y="3041886"/>
            <a:ext cx="1808480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Click to modify.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149776-D882-B777-D51D-D2E149E9537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>
            <a:off x="1355103" y="3211163"/>
            <a:ext cx="652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DD11F0D-8C70-F596-6D3D-F2A7C611C535}"/>
              </a:ext>
            </a:extLst>
          </p:cNvPr>
          <p:cNvSpPr/>
          <p:nvPr/>
        </p:nvSpPr>
        <p:spPr>
          <a:xfrm>
            <a:off x="2007327" y="1931786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1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91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9BD5CEC-422A-D3BD-D052-E8E49C52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14" y="2266545"/>
            <a:ext cx="11430086" cy="3438194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9A677B-865D-4C41-8991-43918DD1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900683"/>
            <a:ext cx="10529742" cy="492443"/>
          </a:xfrm>
        </p:spPr>
        <p:txBody>
          <a:bodyPr/>
          <a:lstStyle/>
          <a:p>
            <a:r>
              <a:rPr lang="en-ES" dirty="0"/>
              <a:t>Twitter Hashtags Maintenance Detail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17136-46B4-EE46-A981-C2773A55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66D5-79E8-134A-B609-43B0F01C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51B20-C275-9C62-E468-B287CD310648}"/>
              </a:ext>
            </a:extLst>
          </p:cNvPr>
          <p:cNvSpPr/>
          <p:nvPr/>
        </p:nvSpPr>
        <p:spPr>
          <a:xfrm>
            <a:off x="10668000" y="5029200"/>
            <a:ext cx="9906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28395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FCCB09-19DE-06A3-4CB5-7E32274E8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492390"/>
            <a:ext cx="11010900" cy="4606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9A677B-865D-4C41-8991-43918DD1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900683"/>
            <a:ext cx="10529742" cy="492443"/>
          </a:xfrm>
        </p:spPr>
        <p:txBody>
          <a:bodyPr/>
          <a:lstStyle/>
          <a:p>
            <a:r>
              <a:rPr lang="en-ES" dirty="0"/>
              <a:t>Twitter OAC Keywords Maintenance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17136-46B4-EE46-A981-C2773A55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E66D5-79E8-134A-B609-43B0F01C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811E80-7B24-3E85-9304-A498520E60C5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419600" y="1962055"/>
            <a:ext cx="457200" cy="17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40D431-0130-4223-C57A-6CBEE43D928C}"/>
              </a:ext>
            </a:extLst>
          </p:cNvPr>
          <p:cNvSpPr txBox="1"/>
          <p:nvPr/>
        </p:nvSpPr>
        <p:spPr>
          <a:xfrm>
            <a:off x="4876800" y="1792778"/>
            <a:ext cx="3033401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Select “OAC Keywords” Tab.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58B4F5-5B11-D029-97E4-A8633987BDA6}"/>
              </a:ext>
            </a:extLst>
          </p:cNvPr>
          <p:cNvSpPr/>
          <p:nvPr/>
        </p:nvSpPr>
        <p:spPr>
          <a:xfrm>
            <a:off x="3375600" y="1835976"/>
            <a:ext cx="1044000" cy="28800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E85FD-C6E9-F8D9-F596-4D26EDFB0DC4}"/>
              </a:ext>
            </a:extLst>
          </p:cNvPr>
          <p:cNvSpPr/>
          <p:nvPr/>
        </p:nvSpPr>
        <p:spPr>
          <a:xfrm>
            <a:off x="935770" y="2770023"/>
            <a:ext cx="299342" cy="284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66A525-21C3-22D0-F5D0-F684242C9741}"/>
              </a:ext>
            </a:extLst>
          </p:cNvPr>
          <p:cNvSpPr/>
          <p:nvPr/>
        </p:nvSpPr>
        <p:spPr>
          <a:xfrm>
            <a:off x="609600" y="2766931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DD7A58-68FD-D73F-1268-63515B458E6C}"/>
              </a:ext>
            </a:extLst>
          </p:cNvPr>
          <p:cNvSpPr txBox="1"/>
          <p:nvPr/>
        </p:nvSpPr>
        <p:spPr>
          <a:xfrm>
            <a:off x="1936153" y="2743200"/>
            <a:ext cx="1808480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Click to modify.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47BF46-B821-4581-4577-39D87B658B79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flipH="1">
            <a:off x="1235112" y="2912477"/>
            <a:ext cx="7010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1E9EAE3E-774A-58F5-C309-A6048758716B}"/>
              </a:ext>
            </a:extLst>
          </p:cNvPr>
          <p:cNvSpPr/>
          <p:nvPr/>
        </p:nvSpPr>
        <p:spPr>
          <a:xfrm>
            <a:off x="2983328" y="1838995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ysClr val="windowText" lastClr="000000"/>
                  </a:solidFill>
                </a:ln>
              </a:rPr>
              <a:t>1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3491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4081ED-B549-2382-C96E-C939BE036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0" y="2149471"/>
            <a:ext cx="11370859" cy="36007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4D25DA-AA36-4540-86FD-33051795D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900683"/>
            <a:ext cx="10529742" cy="492443"/>
          </a:xfrm>
        </p:spPr>
        <p:txBody>
          <a:bodyPr/>
          <a:lstStyle/>
          <a:p>
            <a:r>
              <a:rPr lang="en-ES" dirty="0"/>
              <a:t>Twitter OAC Keyword Detail Maintenance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CB34D-2E3A-4D4B-879A-6D1CAD65D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BDD80-9C21-8140-B5DB-6FFBE498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17026-AFEE-54DA-4AB9-1029EC775DB6}"/>
              </a:ext>
            </a:extLst>
          </p:cNvPr>
          <p:cNvSpPr/>
          <p:nvPr/>
        </p:nvSpPr>
        <p:spPr>
          <a:xfrm>
            <a:off x="10591800" y="4876800"/>
            <a:ext cx="9906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130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A8C6-B82E-15EF-C4C8-7240612F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9" y="492867"/>
            <a:ext cx="10529742" cy="492443"/>
          </a:xfrm>
        </p:spPr>
        <p:txBody>
          <a:bodyPr/>
          <a:lstStyle/>
          <a:p>
            <a:r>
              <a:rPr lang="en-ES" dirty="0"/>
              <a:t>Twitter Scheduler for one Twitter Account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17C9FA-E4A1-C381-8059-F68401F48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40" y="1219200"/>
            <a:ext cx="10687504" cy="51222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62F57A-89C2-D42C-ABA4-47489D85FA1A}"/>
              </a:ext>
            </a:extLst>
          </p:cNvPr>
          <p:cNvSpPr/>
          <p:nvPr/>
        </p:nvSpPr>
        <p:spPr>
          <a:xfrm>
            <a:off x="6781800" y="4495800"/>
            <a:ext cx="1544400" cy="60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21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A8C6-B82E-15EF-C4C8-7240612F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9" y="492867"/>
            <a:ext cx="10529742" cy="492443"/>
          </a:xfrm>
        </p:spPr>
        <p:txBody>
          <a:bodyPr/>
          <a:lstStyle/>
          <a:p>
            <a:r>
              <a:rPr lang="en-ES" dirty="0"/>
              <a:t>Twitter Scheduler for Multiple Twitter Accounts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7673E-1E8B-2AA7-597B-992F92C2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42999"/>
            <a:ext cx="11277600" cy="5472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289B5-3406-813D-043C-67D68ED944D3}"/>
              </a:ext>
            </a:extLst>
          </p:cNvPr>
          <p:cNvSpPr/>
          <p:nvPr/>
        </p:nvSpPr>
        <p:spPr>
          <a:xfrm>
            <a:off x="6934200" y="4648200"/>
            <a:ext cx="1544400" cy="609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3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61BE-4AFC-0BCE-36C9-CB591BC89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10529742" cy="492443"/>
          </a:xfrm>
        </p:spPr>
        <p:txBody>
          <a:bodyPr/>
          <a:lstStyle/>
          <a:p>
            <a:r>
              <a:rPr lang="en-ES" dirty="0"/>
              <a:t>Twitter Scheduler Task for Multiple Twitter Accounts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81DA3-BC0C-4F70-E82D-FFB1FA57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5400"/>
            <a:ext cx="11125200" cy="5375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66011C-7093-CDD6-BEC8-2A79EFFBD43D}"/>
              </a:ext>
            </a:extLst>
          </p:cNvPr>
          <p:cNvSpPr/>
          <p:nvPr/>
        </p:nvSpPr>
        <p:spPr>
          <a:xfrm>
            <a:off x="11049000" y="6096000"/>
            <a:ext cx="609600" cy="3810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8020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7B7D-C357-8447-904C-156984B3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381000"/>
            <a:ext cx="10529742" cy="1092200"/>
          </a:xfrm>
        </p:spPr>
        <p:txBody>
          <a:bodyPr/>
          <a:lstStyle/>
          <a:p>
            <a:r>
              <a:rPr lang="en-ES" dirty="0"/>
              <a:t>Twitch Accounts Maintenance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1400C-E32A-0C48-AA76-DC684A53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5CC0-0A13-CA49-B42C-91766032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44285-8BF7-D144-8D80-F21DB47B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77" y="999363"/>
            <a:ext cx="10076033" cy="54239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5512C8-5750-B749-9D15-D499F10DF874}"/>
              </a:ext>
            </a:extLst>
          </p:cNvPr>
          <p:cNvCxnSpPr>
            <a:cxnSpLocks/>
            <a:stCxn id="7" idx="1"/>
            <a:endCxn id="8" idx="3"/>
          </p:cNvCxnSpPr>
          <p:nvPr/>
        </p:nvCxnSpPr>
        <p:spPr>
          <a:xfrm flipH="1" flipV="1">
            <a:off x="4332779" y="1549918"/>
            <a:ext cx="482422" cy="2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123DB77-1FFC-0C41-A679-180538D33299}"/>
              </a:ext>
            </a:extLst>
          </p:cNvPr>
          <p:cNvSpPr txBox="1"/>
          <p:nvPr/>
        </p:nvSpPr>
        <p:spPr>
          <a:xfrm>
            <a:off x="4815201" y="1382809"/>
            <a:ext cx="3033401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Select “Twitch Accounts” Tab.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EF184F-2E3D-2C45-A499-4C4A89148DEA}"/>
              </a:ext>
            </a:extLst>
          </p:cNvPr>
          <p:cNvSpPr/>
          <p:nvPr/>
        </p:nvSpPr>
        <p:spPr>
          <a:xfrm>
            <a:off x="3288779" y="1382809"/>
            <a:ext cx="1044000" cy="33421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6C7753-F685-5443-9326-77558B411643}"/>
              </a:ext>
            </a:extLst>
          </p:cNvPr>
          <p:cNvSpPr/>
          <p:nvPr/>
        </p:nvSpPr>
        <p:spPr>
          <a:xfrm>
            <a:off x="828417" y="2453640"/>
            <a:ext cx="299342" cy="28490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2F3C1D-23F2-4846-AC7E-14D371AAB33C}"/>
              </a:ext>
            </a:extLst>
          </p:cNvPr>
          <p:cNvSpPr/>
          <p:nvPr/>
        </p:nvSpPr>
        <p:spPr>
          <a:xfrm>
            <a:off x="502247" y="2450548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6C88F4-05E6-F94E-B2B3-6D63AF267001}"/>
              </a:ext>
            </a:extLst>
          </p:cNvPr>
          <p:cNvSpPr txBox="1"/>
          <p:nvPr/>
        </p:nvSpPr>
        <p:spPr>
          <a:xfrm>
            <a:off x="1828800" y="2426817"/>
            <a:ext cx="1808480" cy="33855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Click to modify.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1A23CE-9E17-4740-BD74-D3C6BAD9F4BA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1127759" y="2596094"/>
            <a:ext cx="7010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DB51B04-742F-137C-DBBF-BB488081D082}"/>
              </a:ext>
            </a:extLst>
          </p:cNvPr>
          <p:cNvSpPr/>
          <p:nvPr/>
        </p:nvSpPr>
        <p:spPr>
          <a:xfrm>
            <a:off x="2921729" y="1429026"/>
            <a:ext cx="288000" cy="288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>
                  <a:solidFill>
                    <a:sysClr val="windowText" lastClr="000000"/>
                  </a:solidFill>
                </a:ln>
              </a:rPr>
              <a:t>1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8817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52" y="182403"/>
            <a:ext cx="10807471" cy="492443"/>
          </a:xfrm>
        </p:spPr>
        <p:txBody>
          <a:bodyPr/>
          <a:lstStyle/>
          <a:p>
            <a:r>
              <a:rPr lang="en-US" dirty="0"/>
              <a:t>Detailed Sony PlayStation Platform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15058" y="6498463"/>
            <a:ext cx="5645150" cy="153888"/>
          </a:xfrm>
        </p:spPr>
        <p:txBody>
          <a:bodyPr/>
          <a:lstStyle/>
          <a:p>
            <a:r>
              <a:rPr lang="en-US" dirty="0"/>
              <a:t>Copyright © 2022, Oracle and Sony </a:t>
            </a:r>
            <a:r>
              <a:rPr lang="en-US" dirty="0" err="1"/>
              <a:t>Playstation</a:t>
            </a:r>
            <a:r>
              <a:rPr lang="en-US" dirty="0"/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F23EFAD-393E-2D48-872A-24085F913BAB}"/>
              </a:ext>
            </a:extLst>
          </p:cNvPr>
          <p:cNvSpPr/>
          <p:nvPr/>
        </p:nvSpPr>
        <p:spPr>
          <a:xfrm>
            <a:off x="10417203" y="1192604"/>
            <a:ext cx="1002023" cy="2453054"/>
          </a:xfrm>
          <a:prstGeom prst="roundRect">
            <a:avLst>
              <a:gd name="adj" fmla="val 461"/>
            </a:avLst>
          </a:prstGeom>
          <a:solidFill>
            <a:srgbClr val="F5F4F2"/>
          </a:solidFill>
          <a:ln w="12700">
            <a:solidFill>
              <a:srgbClr val="CBC5B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b="1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Internet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23EFAD-393E-2D48-872A-24085F913BAB}"/>
              </a:ext>
            </a:extLst>
          </p:cNvPr>
          <p:cNvSpPr/>
          <p:nvPr/>
        </p:nvSpPr>
        <p:spPr>
          <a:xfrm>
            <a:off x="2188667" y="1192604"/>
            <a:ext cx="8144651" cy="4994594"/>
          </a:xfrm>
          <a:prstGeom prst="roundRect">
            <a:avLst>
              <a:gd name="adj" fmla="val 218"/>
            </a:avLst>
          </a:prstGeom>
          <a:solidFill>
            <a:srgbClr val="F5F4F2"/>
          </a:solidFill>
          <a:ln w="12700">
            <a:solidFill>
              <a:srgbClr val="CBC5B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r>
              <a:rPr lang="en-US" sz="900" b="1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OCI Region San-Jose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F23EFAD-393E-2D48-872A-24085F913BAB}"/>
              </a:ext>
            </a:extLst>
          </p:cNvPr>
          <p:cNvSpPr/>
          <p:nvPr/>
        </p:nvSpPr>
        <p:spPr>
          <a:xfrm>
            <a:off x="3502314" y="1253613"/>
            <a:ext cx="4707076" cy="4820616"/>
          </a:xfrm>
          <a:prstGeom prst="roundRect">
            <a:avLst>
              <a:gd name="adj" fmla="val 557"/>
            </a:avLst>
          </a:prstGeom>
          <a:solidFill>
            <a:schemeClr val="bg1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238422" y="3413555"/>
            <a:ext cx="854644" cy="733062"/>
            <a:chOff x="12969645" y="3617660"/>
            <a:chExt cx="854644" cy="733062"/>
          </a:xfrm>
        </p:grpSpPr>
        <p:pic>
          <p:nvPicPr>
            <p:cNvPr id="11" name="Graphic 12">
              <a:extLst>
                <a:ext uri="{FF2B5EF4-FFF2-40B4-BE49-F238E27FC236}">
                  <a16:creationId xmlns:a16="http://schemas.microsoft.com/office/drawing/2014/main" id="{CFFEDFE7-60F9-42E9-9A9C-55CDBD511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01664" y="3617660"/>
              <a:ext cx="457200" cy="4572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2969645" y="4119890"/>
              <a:ext cx="854644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SOCIAL AGENTS</a:t>
              </a:r>
            </a:p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155.248.206.63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4006DC-B53A-43E7-9A12-B69A59771FDF}"/>
              </a:ext>
            </a:extLst>
          </p:cNvPr>
          <p:cNvGrpSpPr/>
          <p:nvPr/>
        </p:nvGrpSpPr>
        <p:grpSpPr>
          <a:xfrm>
            <a:off x="4178817" y="5067519"/>
            <a:ext cx="884561" cy="588448"/>
            <a:chOff x="2691994" y="2841409"/>
            <a:chExt cx="884561" cy="588448"/>
          </a:xfrm>
        </p:grpSpPr>
        <p:pic>
          <p:nvPicPr>
            <p:cNvPr id="21" name="Graphic 96">
              <a:extLst>
                <a:ext uri="{FF2B5EF4-FFF2-40B4-BE49-F238E27FC236}">
                  <a16:creationId xmlns:a16="http://schemas.microsoft.com/office/drawing/2014/main" id="{F0FA2021-09B4-4A37-B497-8B63D83F4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73017" y="2841409"/>
              <a:ext cx="522514" cy="4572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3EDBBE-4236-48FF-B785-169BC79E684D}"/>
                </a:ext>
              </a:extLst>
            </p:cNvPr>
            <p:cNvSpPr/>
            <p:nvPr/>
          </p:nvSpPr>
          <p:spPr>
            <a:xfrm>
              <a:off x="2691994" y="3314441"/>
              <a:ext cx="88456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SENTIMENTATP</a:t>
              </a:r>
            </a:p>
          </p:txBody>
        </p: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F23EFAD-393E-2D48-872A-24085F913BAB}"/>
              </a:ext>
            </a:extLst>
          </p:cNvPr>
          <p:cNvSpPr/>
          <p:nvPr/>
        </p:nvSpPr>
        <p:spPr>
          <a:xfrm>
            <a:off x="10417203" y="3732549"/>
            <a:ext cx="1002023" cy="2453490"/>
          </a:xfrm>
          <a:prstGeom prst="roundRect">
            <a:avLst>
              <a:gd name="adj" fmla="val 993"/>
            </a:avLst>
          </a:prstGeom>
          <a:solidFill>
            <a:srgbClr val="F5F4F2"/>
          </a:solidFill>
          <a:ln w="12700">
            <a:solidFill>
              <a:srgbClr val="CBC5BF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b="1" dirty="0">
                <a:solidFill>
                  <a:schemeClr val="tx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3rd Party Cloud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4CF699-B107-6540-8326-E40C05526B96}"/>
              </a:ext>
            </a:extLst>
          </p:cNvPr>
          <p:cNvSpPr/>
          <p:nvPr/>
        </p:nvSpPr>
        <p:spPr>
          <a:xfrm>
            <a:off x="2519901" y="1496962"/>
            <a:ext cx="6540908" cy="1135626"/>
          </a:xfrm>
          <a:prstGeom prst="rect">
            <a:avLst/>
          </a:prstGeom>
          <a:noFill/>
          <a:ln w="15875" cap="flat">
            <a:solidFill>
              <a:srgbClr val="BB501C"/>
            </a:solidFill>
            <a:prstDash val="dash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>
              <a:defRPr/>
            </a:pPr>
            <a:r>
              <a:rPr lang="en-US" sz="900" b="1" dirty="0">
                <a:solidFill>
                  <a:srgbClr val="BB501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VCN-0 (Analytics)</a:t>
            </a:r>
          </a:p>
        </p:txBody>
      </p:sp>
      <p:pic>
        <p:nvPicPr>
          <p:cNvPr id="43" name="Graphic 46">
            <a:extLst>
              <a:ext uri="{FF2B5EF4-FFF2-40B4-BE49-F238E27FC236}">
                <a16:creationId xmlns:a16="http://schemas.microsoft.com/office/drawing/2014/main" id="{4DAE47C0-A841-443B-881D-F8DDFBFD7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8348" y="2444275"/>
            <a:ext cx="239487" cy="2286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6A188F5-A49A-C24A-9E06-8C7AF9A3A7EB}"/>
              </a:ext>
            </a:extLst>
          </p:cNvPr>
          <p:cNvSpPr/>
          <p:nvPr/>
        </p:nvSpPr>
        <p:spPr>
          <a:xfrm>
            <a:off x="2744742" y="1748972"/>
            <a:ext cx="5317938" cy="809874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>
              <a:defRPr/>
            </a:pPr>
            <a:r>
              <a:rPr lang="en-US" sz="900" b="1" dirty="0">
                <a:solidFill>
                  <a:schemeClr val="accent5"/>
                </a:solidFill>
                <a:ea typeface="Calibri" charset="0"/>
                <a:cs typeface="Oracle Sans" panose="020B0503020204020204" pitchFamily="34" charset="0"/>
              </a:rPr>
              <a:t>Subnet</a:t>
            </a:r>
          </a:p>
          <a:p>
            <a:pPr>
              <a:defRPr/>
            </a:pPr>
            <a:r>
              <a:rPr lang="en-US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00.0.00.0/00</a:t>
            </a:r>
          </a:p>
          <a:p>
            <a:pPr>
              <a:defRPr/>
            </a:pPr>
            <a:endParaRPr lang="en-US" sz="900" b="1" dirty="0">
              <a:solidFill>
                <a:srgbClr val="BB501C"/>
              </a:solidFill>
              <a:latin typeface="Oracle Sans" panose="020B0503020204020204" pitchFamily="34" charset="0"/>
              <a:ea typeface="Calibri" charset="0"/>
              <a:cs typeface="Oracle Sans" panose="020B0503020204020204" pitchFamily="34" charset="0"/>
            </a:endParaRPr>
          </a:p>
        </p:txBody>
      </p:sp>
      <p:pic>
        <p:nvPicPr>
          <p:cNvPr id="45" name="Graphic 3">
            <a:extLst>
              <a:ext uri="{FF2B5EF4-FFF2-40B4-BE49-F238E27FC236}">
                <a16:creationId xmlns:a16="http://schemas.microsoft.com/office/drawing/2014/main" id="{ADC3C15B-05BF-4AA1-A6AD-88CBD2F26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6475" y="2329651"/>
            <a:ext cx="174172" cy="228600"/>
          </a:xfrm>
          <a:prstGeom prst="rect">
            <a:avLst/>
          </a:prstGeom>
        </p:spPr>
      </p:pic>
      <p:pic>
        <p:nvPicPr>
          <p:cNvPr id="46" name="Graphic 4">
            <a:extLst>
              <a:ext uri="{FF2B5EF4-FFF2-40B4-BE49-F238E27FC236}">
                <a16:creationId xmlns:a16="http://schemas.microsoft.com/office/drawing/2014/main" id="{BC442604-F7FA-4F98-BBB4-EDE1C8ABB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8211" y="2093316"/>
            <a:ext cx="228600" cy="22860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884DEA-3859-44C7-B963-1CBDA558C5DB}"/>
              </a:ext>
            </a:extLst>
          </p:cNvPr>
          <p:cNvCxnSpPr/>
          <p:nvPr/>
        </p:nvCxnSpPr>
        <p:spPr bwMode="auto">
          <a:xfrm>
            <a:off x="9215935" y="3588893"/>
            <a:ext cx="182880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arrow" w="med" len="sm"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Rectangle 47"/>
          <p:cNvSpPr/>
          <p:nvPr/>
        </p:nvSpPr>
        <p:spPr>
          <a:xfrm>
            <a:off x="2389411" y="2263027"/>
            <a:ext cx="271509" cy="115416"/>
          </a:xfrm>
          <a:prstGeom prst="rect">
            <a:avLst/>
          </a:prstGeom>
          <a:solidFill>
            <a:srgbClr val="F5F4F2"/>
          </a:solidFill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DRG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8847555" y="1983423"/>
            <a:ext cx="428504" cy="421674"/>
            <a:chOff x="-586380" y="181359"/>
            <a:chExt cx="428504" cy="42167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0446699-3157-7B47-8151-EF0C58687DC6}"/>
                </a:ext>
              </a:extLst>
            </p:cNvPr>
            <p:cNvSpPr/>
            <p:nvPr/>
          </p:nvSpPr>
          <p:spPr>
            <a:xfrm>
              <a:off x="-586380" y="487617"/>
              <a:ext cx="428504" cy="115416"/>
            </a:xfrm>
            <a:prstGeom prst="rect">
              <a:avLst/>
            </a:prstGeom>
            <a:solidFill>
              <a:srgbClr val="F1F0EA"/>
            </a:solidFill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SG-0</a:t>
              </a: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8212" y="181359"/>
              <a:ext cx="305345" cy="301752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14CF699-B107-6540-8326-E40C05526B96}"/>
              </a:ext>
            </a:extLst>
          </p:cNvPr>
          <p:cNvSpPr/>
          <p:nvPr/>
        </p:nvSpPr>
        <p:spPr>
          <a:xfrm>
            <a:off x="2517654" y="2703870"/>
            <a:ext cx="6542940" cy="1831259"/>
          </a:xfrm>
          <a:prstGeom prst="rect">
            <a:avLst/>
          </a:prstGeom>
          <a:noFill/>
          <a:ln w="15875" cap="flat">
            <a:solidFill>
              <a:srgbClr val="BB501C"/>
            </a:solidFill>
            <a:prstDash val="dash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>
              <a:defRPr/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VCN-20220214-1730 (Front)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A188F5-A49A-C24A-9E06-8C7AF9A3A7EB}"/>
              </a:ext>
            </a:extLst>
          </p:cNvPr>
          <p:cNvSpPr/>
          <p:nvPr/>
        </p:nvSpPr>
        <p:spPr>
          <a:xfrm>
            <a:off x="2738881" y="2933758"/>
            <a:ext cx="5323799" cy="1520255"/>
          </a:xfrm>
          <a:prstGeom prst="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>
              <a:defRPr/>
            </a:pPr>
            <a:r>
              <a:rPr lang="en-US" sz="900" b="1" dirty="0">
                <a:solidFill>
                  <a:schemeClr val="accent5"/>
                </a:solidFill>
                <a:ea typeface="Calibri" charset="0"/>
                <a:cs typeface="Oracle Sans" panose="020B0503020204020204" pitchFamily="34" charset="0"/>
              </a:rPr>
              <a:t>Subnet</a:t>
            </a:r>
          </a:p>
          <a:p>
            <a:pPr>
              <a:defRPr/>
            </a:pPr>
            <a:r>
              <a:rPr lang="en-US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00.0.00.0/00</a:t>
            </a:r>
          </a:p>
          <a:p>
            <a:pPr>
              <a:defRPr/>
            </a:pPr>
            <a:endParaRPr lang="en-US" sz="900" b="1" dirty="0">
              <a:solidFill>
                <a:srgbClr val="BB501C"/>
              </a:solidFill>
              <a:latin typeface="Oracle Sans" panose="020B0503020204020204" pitchFamily="34" charset="0"/>
              <a:ea typeface="Calibri" charset="0"/>
              <a:cs typeface="Oracle Sans" panose="020B0503020204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14CF699-B107-6540-8326-E40C05526B96}"/>
              </a:ext>
            </a:extLst>
          </p:cNvPr>
          <p:cNvSpPr/>
          <p:nvPr/>
        </p:nvSpPr>
        <p:spPr>
          <a:xfrm>
            <a:off x="2517654" y="4616720"/>
            <a:ext cx="6542940" cy="1371125"/>
          </a:xfrm>
          <a:prstGeom prst="rect">
            <a:avLst/>
          </a:prstGeom>
          <a:noFill/>
          <a:ln w="15875" cap="flat">
            <a:solidFill>
              <a:srgbClr val="BB501C"/>
            </a:solidFill>
            <a:prstDash val="dash"/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>
              <a:defRPr/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VCN-2 (Back)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6A188F5-A49A-C24A-9E06-8C7AF9A3A7EB}"/>
              </a:ext>
            </a:extLst>
          </p:cNvPr>
          <p:cNvSpPr/>
          <p:nvPr/>
        </p:nvSpPr>
        <p:spPr>
          <a:xfrm>
            <a:off x="2738881" y="4846609"/>
            <a:ext cx="5323800" cy="1067494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>
              <a:defRPr/>
            </a:pPr>
            <a:r>
              <a:rPr lang="en-US" sz="900" b="1" dirty="0">
                <a:solidFill>
                  <a:schemeClr val="accent5"/>
                </a:solidFill>
                <a:ea typeface="Calibri" charset="0"/>
                <a:cs typeface="Oracle Sans" panose="020B0503020204020204" pitchFamily="34" charset="0"/>
              </a:rPr>
              <a:t>Subnet</a:t>
            </a:r>
          </a:p>
          <a:p>
            <a:pPr>
              <a:defRPr/>
            </a:pPr>
            <a:r>
              <a:rPr lang="en-US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00.0.00.0/00</a:t>
            </a:r>
          </a:p>
          <a:p>
            <a:pPr>
              <a:defRPr/>
            </a:pPr>
            <a:endParaRPr lang="en-US" sz="800" b="1" dirty="0">
              <a:solidFill>
                <a:srgbClr val="BB501C"/>
              </a:solidFill>
              <a:latin typeface="Oracle Sans" panose="020B0503020204020204" pitchFamily="34" charset="0"/>
              <a:ea typeface="Calibri" charset="0"/>
              <a:cs typeface="Oracle Sans" panose="020B0503020204020204" pitchFamily="34" charset="0"/>
            </a:endParaRPr>
          </a:p>
        </p:txBody>
      </p:sp>
      <p:sp>
        <p:nvSpPr>
          <p:cNvPr id="56" name="Rectangle 81"/>
          <p:cNvSpPr/>
          <p:nvPr/>
        </p:nvSpPr>
        <p:spPr>
          <a:xfrm rot="5400000">
            <a:off x="753721" y="3631590"/>
            <a:ext cx="3273133" cy="235079"/>
          </a:xfrm>
          <a:custGeom>
            <a:avLst/>
            <a:gdLst>
              <a:gd name="connsiteX0" fmla="*/ 0 w 619806"/>
              <a:gd name="connsiteY0" fmla="*/ 0 h 619806"/>
              <a:gd name="connsiteX1" fmla="*/ 619806 w 619806"/>
              <a:gd name="connsiteY1" fmla="*/ 0 h 619806"/>
              <a:gd name="connsiteX2" fmla="*/ 619806 w 619806"/>
              <a:gd name="connsiteY2" fmla="*/ 619806 h 619806"/>
              <a:gd name="connsiteX3" fmla="*/ 0 w 619806"/>
              <a:gd name="connsiteY3" fmla="*/ 619806 h 619806"/>
              <a:gd name="connsiteX4" fmla="*/ 0 w 619806"/>
              <a:gd name="connsiteY4" fmla="*/ 0 h 619806"/>
              <a:gd name="connsiteX0" fmla="*/ 0 w 619806"/>
              <a:gd name="connsiteY0" fmla="*/ 132861 h 752667"/>
              <a:gd name="connsiteX1" fmla="*/ 619806 w 619806"/>
              <a:gd name="connsiteY1" fmla="*/ 132861 h 752667"/>
              <a:gd name="connsiteX2" fmla="*/ 619806 w 619806"/>
              <a:gd name="connsiteY2" fmla="*/ 752667 h 752667"/>
              <a:gd name="connsiteX3" fmla="*/ 0 w 619806"/>
              <a:gd name="connsiteY3" fmla="*/ 752667 h 752667"/>
              <a:gd name="connsiteX4" fmla="*/ 0 w 619806"/>
              <a:gd name="connsiteY4" fmla="*/ 132861 h 752667"/>
              <a:gd name="connsiteX0" fmla="*/ 104204 w 724010"/>
              <a:gd name="connsiteY0" fmla="*/ 132861 h 752667"/>
              <a:gd name="connsiteX1" fmla="*/ 724010 w 724010"/>
              <a:gd name="connsiteY1" fmla="*/ 132861 h 752667"/>
              <a:gd name="connsiteX2" fmla="*/ 724010 w 724010"/>
              <a:gd name="connsiteY2" fmla="*/ 752667 h 752667"/>
              <a:gd name="connsiteX3" fmla="*/ 104204 w 724010"/>
              <a:gd name="connsiteY3" fmla="*/ 752667 h 752667"/>
              <a:gd name="connsiteX4" fmla="*/ 104204 w 724010"/>
              <a:gd name="connsiteY4" fmla="*/ 132861 h 752667"/>
              <a:gd name="connsiteX0" fmla="*/ 104204 w 724010"/>
              <a:gd name="connsiteY0" fmla="*/ 0 h 619806"/>
              <a:gd name="connsiteX1" fmla="*/ 724010 w 724010"/>
              <a:gd name="connsiteY1" fmla="*/ 0 h 619806"/>
              <a:gd name="connsiteX2" fmla="*/ 724010 w 724010"/>
              <a:gd name="connsiteY2" fmla="*/ 619806 h 619806"/>
              <a:gd name="connsiteX3" fmla="*/ 104204 w 724010"/>
              <a:gd name="connsiteY3" fmla="*/ 619806 h 619806"/>
              <a:gd name="connsiteX4" fmla="*/ 104204 w 724010"/>
              <a:gd name="connsiteY4" fmla="*/ 0 h 619806"/>
              <a:gd name="connsiteX0" fmla="*/ 104204 w 724010"/>
              <a:gd name="connsiteY0" fmla="*/ 0 h 619806"/>
              <a:gd name="connsiteX1" fmla="*/ 724010 w 724010"/>
              <a:gd name="connsiteY1" fmla="*/ 0 h 619806"/>
              <a:gd name="connsiteX2" fmla="*/ 724010 w 724010"/>
              <a:gd name="connsiteY2" fmla="*/ 619806 h 619806"/>
              <a:gd name="connsiteX3" fmla="*/ 104204 w 724010"/>
              <a:gd name="connsiteY3" fmla="*/ 619806 h 619806"/>
              <a:gd name="connsiteX4" fmla="*/ 104204 w 724010"/>
              <a:gd name="connsiteY4" fmla="*/ 0 h 619806"/>
              <a:gd name="connsiteX0" fmla="*/ 0 w 619806"/>
              <a:gd name="connsiteY0" fmla="*/ 619806 h 665717"/>
              <a:gd name="connsiteX1" fmla="*/ 619806 w 619806"/>
              <a:gd name="connsiteY1" fmla="*/ 0 h 665717"/>
              <a:gd name="connsiteX2" fmla="*/ 619806 w 619806"/>
              <a:gd name="connsiteY2" fmla="*/ 619806 h 665717"/>
              <a:gd name="connsiteX3" fmla="*/ 0 w 619806"/>
              <a:gd name="connsiteY3" fmla="*/ 619806 h 665717"/>
              <a:gd name="connsiteX0" fmla="*/ 0 w 619806"/>
              <a:gd name="connsiteY0" fmla="*/ 619806 h 697281"/>
              <a:gd name="connsiteX1" fmla="*/ 619806 w 619806"/>
              <a:gd name="connsiteY1" fmla="*/ 0 h 697281"/>
              <a:gd name="connsiteX2" fmla="*/ 619806 w 619806"/>
              <a:gd name="connsiteY2" fmla="*/ 619806 h 697281"/>
              <a:gd name="connsiteX3" fmla="*/ 0 w 619806"/>
              <a:gd name="connsiteY3" fmla="*/ 619806 h 697281"/>
              <a:gd name="connsiteX0" fmla="*/ 0 w 619806"/>
              <a:gd name="connsiteY0" fmla="*/ 619806 h 665717"/>
              <a:gd name="connsiteX1" fmla="*/ 619806 w 619806"/>
              <a:gd name="connsiteY1" fmla="*/ 0 h 665717"/>
              <a:gd name="connsiteX2" fmla="*/ 619806 w 619806"/>
              <a:gd name="connsiteY2" fmla="*/ 619806 h 665717"/>
              <a:gd name="connsiteX3" fmla="*/ 0 w 619806"/>
              <a:gd name="connsiteY3" fmla="*/ 619806 h 665717"/>
              <a:gd name="connsiteX0" fmla="*/ 0 w 619806"/>
              <a:gd name="connsiteY0" fmla="*/ 619806 h 619806"/>
              <a:gd name="connsiteX1" fmla="*/ 619806 w 619806"/>
              <a:gd name="connsiteY1" fmla="*/ 0 h 619806"/>
              <a:gd name="connsiteX2" fmla="*/ 619806 w 619806"/>
              <a:gd name="connsiteY2" fmla="*/ 619806 h 619806"/>
              <a:gd name="connsiteX3" fmla="*/ 0 w 619806"/>
              <a:gd name="connsiteY3" fmla="*/ 619806 h 619806"/>
              <a:gd name="connsiteX0" fmla="*/ 528366 w 528366"/>
              <a:gd name="connsiteY0" fmla="*/ 0 h 711246"/>
              <a:gd name="connsiteX1" fmla="*/ 528366 w 528366"/>
              <a:gd name="connsiteY1" fmla="*/ 619806 h 711246"/>
              <a:gd name="connsiteX2" fmla="*/ 0 w 528366"/>
              <a:gd name="connsiteY2" fmla="*/ 711246 h 711246"/>
              <a:gd name="connsiteX0" fmla="*/ 557674 w 557674"/>
              <a:gd name="connsiteY0" fmla="*/ 0 h 619806"/>
              <a:gd name="connsiteX1" fmla="*/ 557674 w 557674"/>
              <a:gd name="connsiteY1" fmla="*/ 619806 h 619806"/>
              <a:gd name="connsiteX2" fmla="*/ 0 w 557674"/>
              <a:gd name="connsiteY2" fmla="*/ 611600 h 619806"/>
              <a:gd name="connsiteX0" fmla="*/ 328885 w 328885"/>
              <a:gd name="connsiteY0" fmla="*/ 0 h 627493"/>
              <a:gd name="connsiteX1" fmla="*/ 328885 w 328885"/>
              <a:gd name="connsiteY1" fmla="*/ 619806 h 627493"/>
              <a:gd name="connsiteX2" fmla="*/ 0 w 328885"/>
              <a:gd name="connsiteY2" fmla="*/ 627493 h 627493"/>
              <a:gd name="connsiteX0" fmla="*/ 536225 w 536225"/>
              <a:gd name="connsiteY0" fmla="*/ 0 h 619806"/>
              <a:gd name="connsiteX1" fmla="*/ 536225 w 536225"/>
              <a:gd name="connsiteY1" fmla="*/ 619806 h 619806"/>
              <a:gd name="connsiteX2" fmla="*/ 0 w 536225"/>
              <a:gd name="connsiteY2" fmla="*/ 619547 h 619806"/>
              <a:gd name="connsiteX0" fmla="*/ 536225 w 536225"/>
              <a:gd name="connsiteY0" fmla="*/ 0 h 619806"/>
              <a:gd name="connsiteX1" fmla="*/ 536225 w 536225"/>
              <a:gd name="connsiteY1" fmla="*/ 619806 h 619806"/>
              <a:gd name="connsiteX2" fmla="*/ 0 w 536225"/>
              <a:gd name="connsiteY2" fmla="*/ 619547 h 619806"/>
              <a:gd name="connsiteX0" fmla="*/ 536327 w 536327"/>
              <a:gd name="connsiteY0" fmla="*/ 0 h 619806"/>
              <a:gd name="connsiteX1" fmla="*/ 536327 w 536327"/>
              <a:gd name="connsiteY1" fmla="*/ 619806 h 619806"/>
              <a:gd name="connsiteX2" fmla="*/ 102 w 536327"/>
              <a:gd name="connsiteY2" fmla="*/ 619547 h 619806"/>
              <a:gd name="connsiteX0" fmla="*/ 536328 w 536328"/>
              <a:gd name="connsiteY0" fmla="*/ 0 h 619806"/>
              <a:gd name="connsiteX1" fmla="*/ 536328 w 536328"/>
              <a:gd name="connsiteY1" fmla="*/ 619806 h 619806"/>
              <a:gd name="connsiteX2" fmla="*/ 103 w 536328"/>
              <a:gd name="connsiteY2" fmla="*/ 619547 h 619806"/>
              <a:gd name="connsiteX0" fmla="*/ 514887 w 514887"/>
              <a:gd name="connsiteY0" fmla="*/ 0 h 643386"/>
              <a:gd name="connsiteX1" fmla="*/ 514887 w 514887"/>
              <a:gd name="connsiteY1" fmla="*/ 619806 h 643386"/>
              <a:gd name="connsiteX2" fmla="*/ 110 w 514887"/>
              <a:gd name="connsiteY2" fmla="*/ 643386 h 643386"/>
              <a:gd name="connsiteX0" fmla="*/ 843718 w 843718"/>
              <a:gd name="connsiteY0" fmla="*/ 0 h 619806"/>
              <a:gd name="connsiteX1" fmla="*/ 843718 w 843718"/>
              <a:gd name="connsiteY1" fmla="*/ 619806 h 619806"/>
              <a:gd name="connsiteX2" fmla="*/ 56 w 843718"/>
              <a:gd name="connsiteY2" fmla="*/ 619547 h 619806"/>
              <a:gd name="connsiteX0" fmla="*/ 843662 w 843662"/>
              <a:gd name="connsiteY0" fmla="*/ 0 h 619806"/>
              <a:gd name="connsiteX1" fmla="*/ 843662 w 843662"/>
              <a:gd name="connsiteY1" fmla="*/ 619806 h 619806"/>
              <a:gd name="connsiteX2" fmla="*/ 0 w 843662"/>
              <a:gd name="connsiteY2" fmla="*/ 619547 h 619806"/>
              <a:gd name="connsiteX0" fmla="*/ 843662 w 843662"/>
              <a:gd name="connsiteY0" fmla="*/ 0 h 619806"/>
              <a:gd name="connsiteX1" fmla="*/ 843662 w 843662"/>
              <a:gd name="connsiteY1" fmla="*/ 619806 h 619806"/>
              <a:gd name="connsiteX2" fmla="*/ 0 w 843662"/>
              <a:gd name="connsiteY2" fmla="*/ 619547 h 61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662" h="619806">
                <a:moveTo>
                  <a:pt x="843662" y="0"/>
                </a:moveTo>
                <a:lnTo>
                  <a:pt x="843662" y="619806"/>
                </a:lnTo>
                <a:lnTo>
                  <a:pt x="0" y="619547"/>
                </a:lnTo>
              </a:path>
            </a:pathLst>
          </a:custGeom>
          <a:noFill/>
          <a:ln w="12700" cap="flat" cmpd="sng" algn="ctr">
            <a:solidFill>
              <a:srgbClr val="312D2A"/>
            </a:solidFill>
            <a:prstDash val="solid"/>
            <a:round/>
            <a:headEnd type="arrow" w="med" len="sm"/>
            <a:tailEnd type="none" w="med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9592941" y="2229745"/>
            <a:ext cx="457200" cy="576413"/>
            <a:chOff x="1785903" y="1619938"/>
            <a:chExt cx="457200" cy="576413"/>
          </a:xfrm>
        </p:grpSpPr>
        <p:pic>
          <p:nvPicPr>
            <p:cNvPr id="58" name="Graphic 14">
              <a:extLst>
                <a:ext uri="{FF2B5EF4-FFF2-40B4-BE49-F238E27FC236}">
                  <a16:creationId xmlns:a16="http://schemas.microsoft.com/office/drawing/2014/main" id="{642EDA65-35EE-4F26-804D-2AA441AB7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85903" y="1619938"/>
              <a:ext cx="457200" cy="4572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9DF0CD5-05FA-48CB-B5D8-5A2C77AE5A9C}"/>
                </a:ext>
              </a:extLst>
            </p:cNvPr>
            <p:cNvSpPr/>
            <p:nvPr/>
          </p:nvSpPr>
          <p:spPr>
            <a:xfrm>
              <a:off x="1830400" y="2080935"/>
              <a:ext cx="368207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latin typeface="Oracle Sans" panose="020B0503020204020204" pitchFamily="34" charset="0"/>
                  <a:ea typeface="Arial" charset="0"/>
                  <a:cs typeface="Oracle Sans" panose="020B0503020204020204" pitchFamily="34" charset="0"/>
                </a:rPr>
                <a:t>Policies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591656" y="2861529"/>
            <a:ext cx="503744" cy="464066"/>
            <a:chOff x="9732128" y="2418186"/>
            <a:chExt cx="503744" cy="464066"/>
          </a:xfrm>
        </p:grpSpPr>
        <p:pic>
          <p:nvPicPr>
            <p:cNvPr id="61" name="Graphic 18">
              <a:extLst>
                <a:ext uri="{FF2B5EF4-FFF2-40B4-BE49-F238E27FC236}">
                  <a16:creationId xmlns:a16="http://schemas.microsoft.com/office/drawing/2014/main" id="{12B7EF9E-A44A-4E52-A344-CF341716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6775" y="2418186"/>
              <a:ext cx="489097" cy="45720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3E3B0A5-42CE-41B3-9EEB-D99E155969D8}"/>
                </a:ext>
              </a:extLst>
            </p:cNvPr>
            <p:cNvSpPr/>
            <p:nvPr/>
          </p:nvSpPr>
          <p:spPr>
            <a:xfrm>
              <a:off x="9732128" y="2766836"/>
              <a:ext cx="29149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latin typeface="Oracle Sans" panose="020B0503020204020204" pitchFamily="34" charset="0"/>
                  <a:ea typeface="Arial" charset="0"/>
                  <a:cs typeface="Oracle Sans" panose="020B0503020204020204" pitchFamily="34" charset="0"/>
                </a:rPr>
                <a:t>IDCS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9592941" y="3380965"/>
            <a:ext cx="457200" cy="578491"/>
            <a:chOff x="5900380" y="1617860"/>
            <a:chExt cx="457200" cy="578491"/>
          </a:xfrm>
        </p:grpSpPr>
        <p:pic>
          <p:nvPicPr>
            <p:cNvPr id="64" name="Graphic 2">
              <a:extLst>
                <a:ext uri="{FF2B5EF4-FFF2-40B4-BE49-F238E27FC236}">
                  <a16:creationId xmlns:a16="http://schemas.microsoft.com/office/drawing/2014/main" id="{FFFFC962-37E8-4EBE-9A50-82F97BFFD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900380" y="1617860"/>
              <a:ext cx="457200" cy="457200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CE52344-7ACB-4092-865A-E7466C34790C}"/>
                </a:ext>
              </a:extLst>
            </p:cNvPr>
            <p:cNvSpPr/>
            <p:nvPr/>
          </p:nvSpPr>
          <p:spPr>
            <a:xfrm>
              <a:off x="5928046" y="2080935"/>
              <a:ext cx="401868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latin typeface="Oracle Sans" panose="020B0503020204020204" pitchFamily="34" charset="0"/>
                  <a:ea typeface="Arial" charset="0"/>
                  <a:cs typeface="Oracle Sans" panose="020B0503020204020204" pitchFamily="34" charset="0"/>
                </a:rPr>
                <a:t>Auditing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607689" y="4014826"/>
            <a:ext cx="457200" cy="568109"/>
            <a:chOff x="4883944" y="1628242"/>
            <a:chExt cx="457200" cy="568109"/>
          </a:xfrm>
        </p:grpSpPr>
        <p:pic>
          <p:nvPicPr>
            <p:cNvPr id="67" name="Graphic 8">
              <a:extLst>
                <a:ext uri="{FF2B5EF4-FFF2-40B4-BE49-F238E27FC236}">
                  <a16:creationId xmlns:a16="http://schemas.microsoft.com/office/drawing/2014/main" id="{7A9FA33A-AFCC-4287-B70F-8399CA5D6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83944" y="1628242"/>
              <a:ext cx="457200" cy="457200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0E50C0-FC06-4954-976D-B07E76076DB4}"/>
                </a:ext>
              </a:extLst>
            </p:cNvPr>
            <p:cNvSpPr/>
            <p:nvPr/>
          </p:nvSpPr>
          <p:spPr>
            <a:xfrm>
              <a:off x="4893928" y="2080935"/>
              <a:ext cx="399129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latin typeface="Oracle Sans" panose="020B0503020204020204" pitchFamily="34" charset="0"/>
                  <a:ea typeface="Arial" charset="0"/>
                  <a:cs typeface="Oracle Sans" panose="020B0503020204020204" pitchFamily="34" charset="0"/>
                </a:rPr>
                <a:t>Logging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847555" y="3430796"/>
            <a:ext cx="428504" cy="421674"/>
            <a:chOff x="-586380" y="181359"/>
            <a:chExt cx="428504" cy="42167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0446699-3157-7B47-8151-EF0C58687DC6}"/>
                </a:ext>
              </a:extLst>
            </p:cNvPr>
            <p:cNvSpPr/>
            <p:nvPr/>
          </p:nvSpPr>
          <p:spPr>
            <a:xfrm>
              <a:off x="-586380" y="487617"/>
              <a:ext cx="428504" cy="115416"/>
            </a:xfrm>
            <a:prstGeom prst="rect">
              <a:avLst/>
            </a:prstGeom>
            <a:solidFill>
              <a:srgbClr val="F5F4F2"/>
            </a:solidFill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SG-1</a:t>
              </a: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8212" y="181359"/>
              <a:ext cx="305345" cy="301752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8847555" y="5138553"/>
            <a:ext cx="428504" cy="421674"/>
            <a:chOff x="-586380" y="181359"/>
            <a:chExt cx="428504" cy="42167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0446699-3157-7B47-8151-EF0C58687DC6}"/>
                </a:ext>
              </a:extLst>
            </p:cNvPr>
            <p:cNvSpPr/>
            <p:nvPr/>
          </p:nvSpPr>
          <p:spPr>
            <a:xfrm>
              <a:off x="-586380" y="487617"/>
              <a:ext cx="428504" cy="115416"/>
            </a:xfrm>
            <a:prstGeom prst="rect">
              <a:avLst/>
            </a:prstGeom>
            <a:solidFill>
              <a:srgbClr val="F5F4F2"/>
            </a:solidFill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SG-2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8212" y="181359"/>
              <a:ext cx="305345" cy="301752"/>
            </a:xfrm>
            <a:prstGeom prst="rect">
              <a:avLst/>
            </a:prstGeom>
          </p:spPr>
        </p:pic>
      </p:grpSp>
      <p:sp>
        <p:nvSpPr>
          <p:cNvPr id="75" name="Rectangle 81"/>
          <p:cNvSpPr/>
          <p:nvPr/>
        </p:nvSpPr>
        <p:spPr>
          <a:xfrm flipV="1">
            <a:off x="8800454" y="1424393"/>
            <a:ext cx="2106366" cy="965933"/>
          </a:xfrm>
          <a:custGeom>
            <a:avLst/>
            <a:gdLst>
              <a:gd name="connsiteX0" fmla="*/ 0 w 619806"/>
              <a:gd name="connsiteY0" fmla="*/ 0 h 619806"/>
              <a:gd name="connsiteX1" fmla="*/ 619806 w 619806"/>
              <a:gd name="connsiteY1" fmla="*/ 0 h 619806"/>
              <a:gd name="connsiteX2" fmla="*/ 619806 w 619806"/>
              <a:gd name="connsiteY2" fmla="*/ 619806 h 619806"/>
              <a:gd name="connsiteX3" fmla="*/ 0 w 619806"/>
              <a:gd name="connsiteY3" fmla="*/ 619806 h 619806"/>
              <a:gd name="connsiteX4" fmla="*/ 0 w 619806"/>
              <a:gd name="connsiteY4" fmla="*/ 0 h 619806"/>
              <a:gd name="connsiteX0" fmla="*/ 0 w 619806"/>
              <a:gd name="connsiteY0" fmla="*/ 132861 h 752667"/>
              <a:gd name="connsiteX1" fmla="*/ 619806 w 619806"/>
              <a:gd name="connsiteY1" fmla="*/ 132861 h 752667"/>
              <a:gd name="connsiteX2" fmla="*/ 619806 w 619806"/>
              <a:gd name="connsiteY2" fmla="*/ 752667 h 752667"/>
              <a:gd name="connsiteX3" fmla="*/ 0 w 619806"/>
              <a:gd name="connsiteY3" fmla="*/ 752667 h 752667"/>
              <a:gd name="connsiteX4" fmla="*/ 0 w 619806"/>
              <a:gd name="connsiteY4" fmla="*/ 132861 h 752667"/>
              <a:gd name="connsiteX0" fmla="*/ 104204 w 724010"/>
              <a:gd name="connsiteY0" fmla="*/ 132861 h 752667"/>
              <a:gd name="connsiteX1" fmla="*/ 724010 w 724010"/>
              <a:gd name="connsiteY1" fmla="*/ 132861 h 752667"/>
              <a:gd name="connsiteX2" fmla="*/ 724010 w 724010"/>
              <a:gd name="connsiteY2" fmla="*/ 752667 h 752667"/>
              <a:gd name="connsiteX3" fmla="*/ 104204 w 724010"/>
              <a:gd name="connsiteY3" fmla="*/ 752667 h 752667"/>
              <a:gd name="connsiteX4" fmla="*/ 104204 w 724010"/>
              <a:gd name="connsiteY4" fmla="*/ 132861 h 752667"/>
              <a:gd name="connsiteX0" fmla="*/ 104204 w 724010"/>
              <a:gd name="connsiteY0" fmla="*/ 0 h 619806"/>
              <a:gd name="connsiteX1" fmla="*/ 724010 w 724010"/>
              <a:gd name="connsiteY1" fmla="*/ 0 h 619806"/>
              <a:gd name="connsiteX2" fmla="*/ 724010 w 724010"/>
              <a:gd name="connsiteY2" fmla="*/ 619806 h 619806"/>
              <a:gd name="connsiteX3" fmla="*/ 104204 w 724010"/>
              <a:gd name="connsiteY3" fmla="*/ 619806 h 619806"/>
              <a:gd name="connsiteX4" fmla="*/ 104204 w 724010"/>
              <a:gd name="connsiteY4" fmla="*/ 0 h 619806"/>
              <a:gd name="connsiteX0" fmla="*/ 104204 w 724010"/>
              <a:gd name="connsiteY0" fmla="*/ 0 h 619806"/>
              <a:gd name="connsiteX1" fmla="*/ 724010 w 724010"/>
              <a:gd name="connsiteY1" fmla="*/ 0 h 619806"/>
              <a:gd name="connsiteX2" fmla="*/ 724010 w 724010"/>
              <a:gd name="connsiteY2" fmla="*/ 619806 h 619806"/>
              <a:gd name="connsiteX3" fmla="*/ 104204 w 724010"/>
              <a:gd name="connsiteY3" fmla="*/ 619806 h 619806"/>
              <a:gd name="connsiteX4" fmla="*/ 104204 w 724010"/>
              <a:gd name="connsiteY4" fmla="*/ 0 h 619806"/>
              <a:gd name="connsiteX0" fmla="*/ 0 w 619806"/>
              <a:gd name="connsiteY0" fmla="*/ 619806 h 665717"/>
              <a:gd name="connsiteX1" fmla="*/ 619806 w 619806"/>
              <a:gd name="connsiteY1" fmla="*/ 0 h 665717"/>
              <a:gd name="connsiteX2" fmla="*/ 619806 w 619806"/>
              <a:gd name="connsiteY2" fmla="*/ 619806 h 665717"/>
              <a:gd name="connsiteX3" fmla="*/ 0 w 619806"/>
              <a:gd name="connsiteY3" fmla="*/ 619806 h 665717"/>
              <a:gd name="connsiteX0" fmla="*/ 0 w 619806"/>
              <a:gd name="connsiteY0" fmla="*/ 619806 h 697281"/>
              <a:gd name="connsiteX1" fmla="*/ 619806 w 619806"/>
              <a:gd name="connsiteY1" fmla="*/ 0 h 697281"/>
              <a:gd name="connsiteX2" fmla="*/ 619806 w 619806"/>
              <a:gd name="connsiteY2" fmla="*/ 619806 h 697281"/>
              <a:gd name="connsiteX3" fmla="*/ 0 w 619806"/>
              <a:gd name="connsiteY3" fmla="*/ 619806 h 697281"/>
              <a:gd name="connsiteX0" fmla="*/ 0 w 619806"/>
              <a:gd name="connsiteY0" fmla="*/ 619806 h 665717"/>
              <a:gd name="connsiteX1" fmla="*/ 619806 w 619806"/>
              <a:gd name="connsiteY1" fmla="*/ 0 h 665717"/>
              <a:gd name="connsiteX2" fmla="*/ 619806 w 619806"/>
              <a:gd name="connsiteY2" fmla="*/ 619806 h 665717"/>
              <a:gd name="connsiteX3" fmla="*/ 0 w 619806"/>
              <a:gd name="connsiteY3" fmla="*/ 619806 h 665717"/>
              <a:gd name="connsiteX0" fmla="*/ 0 w 619806"/>
              <a:gd name="connsiteY0" fmla="*/ 619806 h 619806"/>
              <a:gd name="connsiteX1" fmla="*/ 619806 w 619806"/>
              <a:gd name="connsiteY1" fmla="*/ 0 h 619806"/>
              <a:gd name="connsiteX2" fmla="*/ 619806 w 619806"/>
              <a:gd name="connsiteY2" fmla="*/ 619806 h 619806"/>
              <a:gd name="connsiteX3" fmla="*/ 0 w 619806"/>
              <a:gd name="connsiteY3" fmla="*/ 619806 h 619806"/>
              <a:gd name="connsiteX0" fmla="*/ 528366 w 528366"/>
              <a:gd name="connsiteY0" fmla="*/ 0 h 711246"/>
              <a:gd name="connsiteX1" fmla="*/ 528366 w 528366"/>
              <a:gd name="connsiteY1" fmla="*/ 619806 h 711246"/>
              <a:gd name="connsiteX2" fmla="*/ 0 w 528366"/>
              <a:gd name="connsiteY2" fmla="*/ 711246 h 711246"/>
              <a:gd name="connsiteX0" fmla="*/ 557674 w 557674"/>
              <a:gd name="connsiteY0" fmla="*/ 0 h 619806"/>
              <a:gd name="connsiteX1" fmla="*/ 557674 w 557674"/>
              <a:gd name="connsiteY1" fmla="*/ 619806 h 619806"/>
              <a:gd name="connsiteX2" fmla="*/ 0 w 557674"/>
              <a:gd name="connsiteY2" fmla="*/ 611600 h 619806"/>
              <a:gd name="connsiteX0" fmla="*/ 328885 w 328885"/>
              <a:gd name="connsiteY0" fmla="*/ 0 h 627493"/>
              <a:gd name="connsiteX1" fmla="*/ 328885 w 328885"/>
              <a:gd name="connsiteY1" fmla="*/ 619806 h 627493"/>
              <a:gd name="connsiteX2" fmla="*/ 0 w 328885"/>
              <a:gd name="connsiteY2" fmla="*/ 627493 h 627493"/>
              <a:gd name="connsiteX0" fmla="*/ 536225 w 536225"/>
              <a:gd name="connsiteY0" fmla="*/ 0 h 619806"/>
              <a:gd name="connsiteX1" fmla="*/ 536225 w 536225"/>
              <a:gd name="connsiteY1" fmla="*/ 619806 h 619806"/>
              <a:gd name="connsiteX2" fmla="*/ 0 w 536225"/>
              <a:gd name="connsiteY2" fmla="*/ 619547 h 619806"/>
              <a:gd name="connsiteX0" fmla="*/ 536225 w 536225"/>
              <a:gd name="connsiteY0" fmla="*/ 0 h 619806"/>
              <a:gd name="connsiteX1" fmla="*/ 536225 w 536225"/>
              <a:gd name="connsiteY1" fmla="*/ 619806 h 619806"/>
              <a:gd name="connsiteX2" fmla="*/ 0 w 536225"/>
              <a:gd name="connsiteY2" fmla="*/ 619547 h 619806"/>
              <a:gd name="connsiteX0" fmla="*/ 536327 w 536327"/>
              <a:gd name="connsiteY0" fmla="*/ 0 h 619806"/>
              <a:gd name="connsiteX1" fmla="*/ 536327 w 536327"/>
              <a:gd name="connsiteY1" fmla="*/ 619806 h 619806"/>
              <a:gd name="connsiteX2" fmla="*/ 102 w 536327"/>
              <a:gd name="connsiteY2" fmla="*/ 619547 h 619806"/>
              <a:gd name="connsiteX0" fmla="*/ 536328 w 536328"/>
              <a:gd name="connsiteY0" fmla="*/ 0 h 619806"/>
              <a:gd name="connsiteX1" fmla="*/ 536328 w 536328"/>
              <a:gd name="connsiteY1" fmla="*/ 619806 h 619806"/>
              <a:gd name="connsiteX2" fmla="*/ 103 w 536328"/>
              <a:gd name="connsiteY2" fmla="*/ 619547 h 619806"/>
              <a:gd name="connsiteX0" fmla="*/ 514887 w 514887"/>
              <a:gd name="connsiteY0" fmla="*/ 0 h 643386"/>
              <a:gd name="connsiteX1" fmla="*/ 514887 w 514887"/>
              <a:gd name="connsiteY1" fmla="*/ 619806 h 643386"/>
              <a:gd name="connsiteX2" fmla="*/ 110 w 514887"/>
              <a:gd name="connsiteY2" fmla="*/ 643386 h 643386"/>
              <a:gd name="connsiteX0" fmla="*/ 843718 w 843718"/>
              <a:gd name="connsiteY0" fmla="*/ 0 h 619806"/>
              <a:gd name="connsiteX1" fmla="*/ 843718 w 843718"/>
              <a:gd name="connsiteY1" fmla="*/ 619806 h 619806"/>
              <a:gd name="connsiteX2" fmla="*/ 56 w 843718"/>
              <a:gd name="connsiteY2" fmla="*/ 619547 h 619806"/>
              <a:gd name="connsiteX0" fmla="*/ 843662 w 843662"/>
              <a:gd name="connsiteY0" fmla="*/ 0 h 619806"/>
              <a:gd name="connsiteX1" fmla="*/ 843662 w 843662"/>
              <a:gd name="connsiteY1" fmla="*/ 619806 h 619806"/>
              <a:gd name="connsiteX2" fmla="*/ 0 w 843662"/>
              <a:gd name="connsiteY2" fmla="*/ 619547 h 619806"/>
              <a:gd name="connsiteX0" fmla="*/ 843662 w 843662"/>
              <a:gd name="connsiteY0" fmla="*/ 0 h 619806"/>
              <a:gd name="connsiteX1" fmla="*/ 843662 w 843662"/>
              <a:gd name="connsiteY1" fmla="*/ 619806 h 619806"/>
              <a:gd name="connsiteX2" fmla="*/ 0 w 843662"/>
              <a:gd name="connsiteY2" fmla="*/ 619547 h 61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662" h="619806">
                <a:moveTo>
                  <a:pt x="843662" y="0"/>
                </a:moveTo>
                <a:lnTo>
                  <a:pt x="843662" y="619806"/>
                </a:lnTo>
                <a:lnTo>
                  <a:pt x="0" y="619547"/>
                </a:lnTo>
              </a:path>
            </a:pathLst>
          </a:custGeom>
          <a:noFill/>
          <a:ln w="12700" cap="flat" cmpd="sng" algn="ctr">
            <a:solidFill>
              <a:srgbClr val="312D2A"/>
            </a:solidFill>
            <a:prstDash val="solid"/>
            <a:round/>
            <a:headEnd type="arrow" w="med" len="sm"/>
            <a:tailEnd type="arrow" w="med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ket 75"/>
          <p:cNvSpPr/>
          <p:nvPr/>
        </p:nvSpPr>
        <p:spPr>
          <a:xfrm flipH="1">
            <a:off x="9217393" y="2142601"/>
            <a:ext cx="181422" cy="3159554"/>
          </a:xfrm>
          <a:prstGeom prst="leftBracket">
            <a:avLst>
              <a:gd name="adj" fmla="val 0"/>
            </a:avLst>
          </a:prstGeom>
          <a:noFill/>
          <a:ln w="12700" cap="flat" cmpd="sng" algn="ctr">
            <a:solidFill>
              <a:srgbClr val="312D2A"/>
            </a:solidFill>
            <a:prstDash val="solid"/>
            <a:round/>
            <a:headEnd type="arrow" w="med" len="sm"/>
            <a:tailEnd type="arrow" w="med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6884DEA-3859-44C7-B963-1CBDA558C5DB}"/>
              </a:ext>
            </a:extLst>
          </p:cNvPr>
          <p:cNvCxnSpPr/>
          <p:nvPr/>
        </p:nvCxnSpPr>
        <p:spPr bwMode="auto">
          <a:xfrm flipH="1">
            <a:off x="9405205" y="4876915"/>
            <a:ext cx="182880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arrow" w="med" len="sm"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6884DEA-3859-44C7-B963-1CBDA558C5DB}"/>
              </a:ext>
            </a:extLst>
          </p:cNvPr>
          <p:cNvCxnSpPr/>
          <p:nvPr/>
        </p:nvCxnSpPr>
        <p:spPr bwMode="auto">
          <a:xfrm flipH="1">
            <a:off x="10041632" y="4876915"/>
            <a:ext cx="182880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arrow" w="med" len="sm"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9" name="Group 78"/>
          <p:cNvGrpSpPr/>
          <p:nvPr/>
        </p:nvGrpSpPr>
        <p:grpSpPr>
          <a:xfrm>
            <a:off x="9418570" y="4638306"/>
            <a:ext cx="805942" cy="575325"/>
            <a:chOff x="8222643" y="1767932"/>
            <a:chExt cx="805942" cy="575325"/>
          </a:xfrm>
        </p:grpSpPr>
        <p:pic>
          <p:nvPicPr>
            <p:cNvPr id="80" name="Graphic 42">
              <a:extLst>
                <a:ext uri="{FF2B5EF4-FFF2-40B4-BE49-F238E27FC236}">
                  <a16:creationId xmlns:a16="http://schemas.microsoft.com/office/drawing/2014/main" id="{DB6FBD17-173E-46A8-A0A6-6818BD28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97014" y="1767932"/>
              <a:ext cx="457200" cy="4572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66C79F93-2AF2-744F-BF3F-63A82B103270}"/>
                </a:ext>
              </a:extLst>
            </p:cNvPr>
            <p:cNvSpPr/>
            <p:nvPr/>
          </p:nvSpPr>
          <p:spPr>
            <a:xfrm>
              <a:off x="8222643" y="2227841"/>
              <a:ext cx="805942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Object Storage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0507689" y="4638306"/>
            <a:ext cx="805943" cy="575325"/>
            <a:chOff x="8222643" y="1767932"/>
            <a:chExt cx="805942" cy="575325"/>
          </a:xfrm>
        </p:grpSpPr>
        <p:pic>
          <p:nvPicPr>
            <p:cNvPr id="83" name="Graphic 42">
              <a:extLst>
                <a:ext uri="{FF2B5EF4-FFF2-40B4-BE49-F238E27FC236}">
                  <a16:creationId xmlns:a16="http://schemas.microsoft.com/office/drawing/2014/main" id="{DB6FBD17-173E-46A8-A0A6-6818BD28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397014" y="1767932"/>
              <a:ext cx="457200" cy="457200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6C79F93-2AF2-744F-BF3F-63A82B103270}"/>
                </a:ext>
              </a:extLst>
            </p:cNvPr>
            <p:cNvSpPr/>
            <p:nvPr/>
          </p:nvSpPr>
          <p:spPr>
            <a:xfrm>
              <a:off x="8222643" y="2227841"/>
              <a:ext cx="805942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Object Storage</a:t>
              </a: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6884DEA-3859-44C7-B963-1CBDA558C5DB}"/>
              </a:ext>
            </a:extLst>
          </p:cNvPr>
          <p:cNvCxnSpPr/>
          <p:nvPr/>
        </p:nvCxnSpPr>
        <p:spPr bwMode="auto">
          <a:xfrm flipH="1">
            <a:off x="10493137" y="4876915"/>
            <a:ext cx="182881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arrow" w="med" len="sm"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6" name="Group 85"/>
          <p:cNvGrpSpPr/>
          <p:nvPr/>
        </p:nvGrpSpPr>
        <p:grpSpPr>
          <a:xfrm>
            <a:off x="10171837" y="4725591"/>
            <a:ext cx="428504" cy="421674"/>
            <a:chOff x="-586380" y="181359"/>
            <a:chExt cx="428504" cy="42167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0446699-3157-7B47-8151-EF0C58687DC6}"/>
                </a:ext>
              </a:extLst>
            </p:cNvPr>
            <p:cNvSpPr/>
            <p:nvPr/>
          </p:nvSpPr>
          <p:spPr>
            <a:xfrm>
              <a:off x="-586380" y="487617"/>
              <a:ext cx="428504" cy="11541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SG-3</a:t>
              </a: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8212" y="181359"/>
              <a:ext cx="305345" cy="301752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10594974" y="2235130"/>
            <a:ext cx="631371" cy="571028"/>
            <a:chOff x="2805424" y="1625323"/>
            <a:chExt cx="631371" cy="571028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693E7D9-5010-42A8-BC16-22C478B66D95}"/>
                </a:ext>
              </a:extLst>
            </p:cNvPr>
            <p:cNvSpPr/>
            <p:nvPr/>
          </p:nvSpPr>
          <p:spPr>
            <a:xfrm>
              <a:off x="2944662" y="2080935"/>
              <a:ext cx="352894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latin typeface="Oracle Sans" panose="020B0503020204020204" pitchFamily="34" charset="0"/>
                  <a:ea typeface="Arial" charset="0"/>
                  <a:cs typeface="Oracle Sans" panose="020B0503020204020204" pitchFamily="34" charset="0"/>
                </a:rPr>
                <a:t>Users</a:t>
              </a:r>
            </a:p>
          </p:txBody>
        </p:sp>
        <p:pic>
          <p:nvPicPr>
            <p:cNvPr id="91" name="Graphic 95">
              <a:extLst>
                <a:ext uri="{FF2B5EF4-FFF2-40B4-BE49-F238E27FC236}">
                  <a16:creationId xmlns:a16="http://schemas.microsoft.com/office/drawing/2014/main" id="{8EFA3579-78FB-4B35-B3EB-C9C84AEDD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424" y="1625323"/>
              <a:ext cx="631371" cy="457200"/>
            </a:xfrm>
            <a:prstGeom prst="rect">
              <a:avLst/>
            </a:prstGeom>
          </p:spPr>
        </p:pic>
      </p:grp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6884DEA-3859-44C7-B963-1CBDA558C5DB}"/>
              </a:ext>
            </a:extLst>
          </p:cNvPr>
          <p:cNvCxnSpPr/>
          <p:nvPr/>
        </p:nvCxnSpPr>
        <p:spPr bwMode="auto">
          <a:xfrm flipH="1" flipV="1">
            <a:off x="2272748" y="3739786"/>
            <a:ext cx="246892" cy="150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arrow" w="med" len="sm"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3" name="Rectangle 81"/>
          <p:cNvSpPr/>
          <p:nvPr/>
        </p:nvSpPr>
        <p:spPr>
          <a:xfrm rot="10800000" flipV="1">
            <a:off x="768766" y="2112560"/>
            <a:ext cx="250699" cy="3747063"/>
          </a:xfrm>
          <a:custGeom>
            <a:avLst/>
            <a:gdLst>
              <a:gd name="connsiteX0" fmla="*/ 0 w 619806"/>
              <a:gd name="connsiteY0" fmla="*/ 0 h 619806"/>
              <a:gd name="connsiteX1" fmla="*/ 619806 w 619806"/>
              <a:gd name="connsiteY1" fmla="*/ 0 h 619806"/>
              <a:gd name="connsiteX2" fmla="*/ 619806 w 619806"/>
              <a:gd name="connsiteY2" fmla="*/ 619806 h 619806"/>
              <a:gd name="connsiteX3" fmla="*/ 0 w 619806"/>
              <a:gd name="connsiteY3" fmla="*/ 619806 h 619806"/>
              <a:gd name="connsiteX4" fmla="*/ 0 w 619806"/>
              <a:gd name="connsiteY4" fmla="*/ 0 h 619806"/>
              <a:gd name="connsiteX0" fmla="*/ 0 w 619806"/>
              <a:gd name="connsiteY0" fmla="*/ 132861 h 752667"/>
              <a:gd name="connsiteX1" fmla="*/ 619806 w 619806"/>
              <a:gd name="connsiteY1" fmla="*/ 132861 h 752667"/>
              <a:gd name="connsiteX2" fmla="*/ 619806 w 619806"/>
              <a:gd name="connsiteY2" fmla="*/ 752667 h 752667"/>
              <a:gd name="connsiteX3" fmla="*/ 0 w 619806"/>
              <a:gd name="connsiteY3" fmla="*/ 752667 h 752667"/>
              <a:gd name="connsiteX4" fmla="*/ 0 w 619806"/>
              <a:gd name="connsiteY4" fmla="*/ 132861 h 752667"/>
              <a:gd name="connsiteX0" fmla="*/ 104204 w 724010"/>
              <a:gd name="connsiteY0" fmla="*/ 132861 h 752667"/>
              <a:gd name="connsiteX1" fmla="*/ 724010 w 724010"/>
              <a:gd name="connsiteY1" fmla="*/ 132861 h 752667"/>
              <a:gd name="connsiteX2" fmla="*/ 724010 w 724010"/>
              <a:gd name="connsiteY2" fmla="*/ 752667 h 752667"/>
              <a:gd name="connsiteX3" fmla="*/ 104204 w 724010"/>
              <a:gd name="connsiteY3" fmla="*/ 752667 h 752667"/>
              <a:gd name="connsiteX4" fmla="*/ 104204 w 724010"/>
              <a:gd name="connsiteY4" fmla="*/ 132861 h 752667"/>
              <a:gd name="connsiteX0" fmla="*/ 104204 w 724010"/>
              <a:gd name="connsiteY0" fmla="*/ 0 h 619806"/>
              <a:gd name="connsiteX1" fmla="*/ 724010 w 724010"/>
              <a:gd name="connsiteY1" fmla="*/ 0 h 619806"/>
              <a:gd name="connsiteX2" fmla="*/ 724010 w 724010"/>
              <a:gd name="connsiteY2" fmla="*/ 619806 h 619806"/>
              <a:gd name="connsiteX3" fmla="*/ 104204 w 724010"/>
              <a:gd name="connsiteY3" fmla="*/ 619806 h 619806"/>
              <a:gd name="connsiteX4" fmla="*/ 104204 w 724010"/>
              <a:gd name="connsiteY4" fmla="*/ 0 h 619806"/>
              <a:gd name="connsiteX0" fmla="*/ 104204 w 724010"/>
              <a:gd name="connsiteY0" fmla="*/ 0 h 619806"/>
              <a:gd name="connsiteX1" fmla="*/ 724010 w 724010"/>
              <a:gd name="connsiteY1" fmla="*/ 0 h 619806"/>
              <a:gd name="connsiteX2" fmla="*/ 724010 w 724010"/>
              <a:gd name="connsiteY2" fmla="*/ 619806 h 619806"/>
              <a:gd name="connsiteX3" fmla="*/ 104204 w 724010"/>
              <a:gd name="connsiteY3" fmla="*/ 619806 h 619806"/>
              <a:gd name="connsiteX4" fmla="*/ 104204 w 724010"/>
              <a:gd name="connsiteY4" fmla="*/ 0 h 619806"/>
              <a:gd name="connsiteX0" fmla="*/ 0 w 619806"/>
              <a:gd name="connsiteY0" fmla="*/ 619806 h 665717"/>
              <a:gd name="connsiteX1" fmla="*/ 619806 w 619806"/>
              <a:gd name="connsiteY1" fmla="*/ 0 h 665717"/>
              <a:gd name="connsiteX2" fmla="*/ 619806 w 619806"/>
              <a:gd name="connsiteY2" fmla="*/ 619806 h 665717"/>
              <a:gd name="connsiteX3" fmla="*/ 0 w 619806"/>
              <a:gd name="connsiteY3" fmla="*/ 619806 h 665717"/>
              <a:gd name="connsiteX0" fmla="*/ 0 w 619806"/>
              <a:gd name="connsiteY0" fmla="*/ 619806 h 697281"/>
              <a:gd name="connsiteX1" fmla="*/ 619806 w 619806"/>
              <a:gd name="connsiteY1" fmla="*/ 0 h 697281"/>
              <a:gd name="connsiteX2" fmla="*/ 619806 w 619806"/>
              <a:gd name="connsiteY2" fmla="*/ 619806 h 697281"/>
              <a:gd name="connsiteX3" fmla="*/ 0 w 619806"/>
              <a:gd name="connsiteY3" fmla="*/ 619806 h 697281"/>
              <a:gd name="connsiteX0" fmla="*/ 0 w 619806"/>
              <a:gd name="connsiteY0" fmla="*/ 619806 h 665717"/>
              <a:gd name="connsiteX1" fmla="*/ 619806 w 619806"/>
              <a:gd name="connsiteY1" fmla="*/ 0 h 665717"/>
              <a:gd name="connsiteX2" fmla="*/ 619806 w 619806"/>
              <a:gd name="connsiteY2" fmla="*/ 619806 h 665717"/>
              <a:gd name="connsiteX3" fmla="*/ 0 w 619806"/>
              <a:gd name="connsiteY3" fmla="*/ 619806 h 665717"/>
              <a:gd name="connsiteX0" fmla="*/ 0 w 619806"/>
              <a:gd name="connsiteY0" fmla="*/ 619806 h 619806"/>
              <a:gd name="connsiteX1" fmla="*/ 619806 w 619806"/>
              <a:gd name="connsiteY1" fmla="*/ 0 h 619806"/>
              <a:gd name="connsiteX2" fmla="*/ 619806 w 619806"/>
              <a:gd name="connsiteY2" fmla="*/ 619806 h 619806"/>
              <a:gd name="connsiteX3" fmla="*/ 0 w 619806"/>
              <a:gd name="connsiteY3" fmla="*/ 619806 h 619806"/>
              <a:gd name="connsiteX0" fmla="*/ 528366 w 528366"/>
              <a:gd name="connsiteY0" fmla="*/ 0 h 711246"/>
              <a:gd name="connsiteX1" fmla="*/ 528366 w 528366"/>
              <a:gd name="connsiteY1" fmla="*/ 619806 h 711246"/>
              <a:gd name="connsiteX2" fmla="*/ 0 w 528366"/>
              <a:gd name="connsiteY2" fmla="*/ 711246 h 711246"/>
              <a:gd name="connsiteX0" fmla="*/ 557674 w 557674"/>
              <a:gd name="connsiteY0" fmla="*/ 0 h 619806"/>
              <a:gd name="connsiteX1" fmla="*/ 557674 w 557674"/>
              <a:gd name="connsiteY1" fmla="*/ 619806 h 619806"/>
              <a:gd name="connsiteX2" fmla="*/ 0 w 557674"/>
              <a:gd name="connsiteY2" fmla="*/ 611600 h 619806"/>
              <a:gd name="connsiteX0" fmla="*/ 328885 w 328885"/>
              <a:gd name="connsiteY0" fmla="*/ 0 h 627493"/>
              <a:gd name="connsiteX1" fmla="*/ 328885 w 328885"/>
              <a:gd name="connsiteY1" fmla="*/ 619806 h 627493"/>
              <a:gd name="connsiteX2" fmla="*/ 0 w 328885"/>
              <a:gd name="connsiteY2" fmla="*/ 627493 h 627493"/>
              <a:gd name="connsiteX0" fmla="*/ 536225 w 536225"/>
              <a:gd name="connsiteY0" fmla="*/ 0 h 619806"/>
              <a:gd name="connsiteX1" fmla="*/ 536225 w 536225"/>
              <a:gd name="connsiteY1" fmla="*/ 619806 h 619806"/>
              <a:gd name="connsiteX2" fmla="*/ 0 w 536225"/>
              <a:gd name="connsiteY2" fmla="*/ 619547 h 619806"/>
              <a:gd name="connsiteX0" fmla="*/ 536225 w 536225"/>
              <a:gd name="connsiteY0" fmla="*/ 0 h 619806"/>
              <a:gd name="connsiteX1" fmla="*/ 536225 w 536225"/>
              <a:gd name="connsiteY1" fmla="*/ 619806 h 619806"/>
              <a:gd name="connsiteX2" fmla="*/ 0 w 536225"/>
              <a:gd name="connsiteY2" fmla="*/ 619547 h 619806"/>
              <a:gd name="connsiteX0" fmla="*/ 536327 w 536327"/>
              <a:gd name="connsiteY0" fmla="*/ 0 h 619806"/>
              <a:gd name="connsiteX1" fmla="*/ 536327 w 536327"/>
              <a:gd name="connsiteY1" fmla="*/ 619806 h 619806"/>
              <a:gd name="connsiteX2" fmla="*/ 102 w 536327"/>
              <a:gd name="connsiteY2" fmla="*/ 619547 h 619806"/>
              <a:gd name="connsiteX0" fmla="*/ 536328 w 536328"/>
              <a:gd name="connsiteY0" fmla="*/ 0 h 619806"/>
              <a:gd name="connsiteX1" fmla="*/ 536328 w 536328"/>
              <a:gd name="connsiteY1" fmla="*/ 619806 h 619806"/>
              <a:gd name="connsiteX2" fmla="*/ 103 w 536328"/>
              <a:gd name="connsiteY2" fmla="*/ 619547 h 619806"/>
              <a:gd name="connsiteX0" fmla="*/ 514887 w 514887"/>
              <a:gd name="connsiteY0" fmla="*/ 0 h 643386"/>
              <a:gd name="connsiteX1" fmla="*/ 514887 w 514887"/>
              <a:gd name="connsiteY1" fmla="*/ 619806 h 643386"/>
              <a:gd name="connsiteX2" fmla="*/ 110 w 514887"/>
              <a:gd name="connsiteY2" fmla="*/ 643386 h 643386"/>
              <a:gd name="connsiteX0" fmla="*/ 843718 w 843718"/>
              <a:gd name="connsiteY0" fmla="*/ 0 h 619806"/>
              <a:gd name="connsiteX1" fmla="*/ 843718 w 843718"/>
              <a:gd name="connsiteY1" fmla="*/ 619806 h 619806"/>
              <a:gd name="connsiteX2" fmla="*/ 56 w 843718"/>
              <a:gd name="connsiteY2" fmla="*/ 619547 h 619806"/>
              <a:gd name="connsiteX0" fmla="*/ 843662 w 843662"/>
              <a:gd name="connsiteY0" fmla="*/ 0 h 619806"/>
              <a:gd name="connsiteX1" fmla="*/ 843662 w 843662"/>
              <a:gd name="connsiteY1" fmla="*/ 619806 h 619806"/>
              <a:gd name="connsiteX2" fmla="*/ 0 w 843662"/>
              <a:gd name="connsiteY2" fmla="*/ 619547 h 619806"/>
              <a:gd name="connsiteX0" fmla="*/ 843662 w 843662"/>
              <a:gd name="connsiteY0" fmla="*/ 0 h 619806"/>
              <a:gd name="connsiteX1" fmla="*/ 843662 w 843662"/>
              <a:gd name="connsiteY1" fmla="*/ 619806 h 619806"/>
              <a:gd name="connsiteX2" fmla="*/ 0 w 843662"/>
              <a:gd name="connsiteY2" fmla="*/ 619547 h 61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662" h="619806">
                <a:moveTo>
                  <a:pt x="843662" y="0"/>
                </a:moveTo>
                <a:lnTo>
                  <a:pt x="843662" y="619806"/>
                </a:lnTo>
                <a:lnTo>
                  <a:pt x="0" y="619547"/>
                </a:lnTo>
              </a:path>
            </a:pathLst>
          </a:custGeom>
          <a:noFill/>
          <a:ln w="12700" cap="flat" cmpd="sng" algn="ctr">
            <a:solidFill>
              <a:srgbClr val="312D2A"/>
            </a:solidFill>
            <a:prstDash val="solid"/>
            <a:round/>
            <a:headEnd type="none" w="med" len="sm"/>
            <a:tailEnd type="arrow" w="med" len="sm"/>
          </a:ln>
          <a:effectLst/>
        </p:spPr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3" name="Graphic 46">
            <a:extLst>
              <a:ext uri="{FF2B5EF4-FFF2-40B4-BE49-F238E27FC236}">
                <a16:creationId xmlns:a16="http://schemas.microsoft.com/office/drawing/2014/main" id="{4DAE47C0-A841-443B-881D-F8DDFBFD7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8348" y="4343090"/>
            <a:ext cx="239487" cy="228600"/>
          </a:xfrm>
          <a:prstGeom prst="rect">
            <a:avLst/>
          </a:prstGeom>
        </p:spPr>
      </p:pic>
      <p:pic>
        <p:nvPicPr>
          <p:cNvPr id="104" name="Graphic 46">
            <a:extLst>
              <a:ext uri="{FF2B5EF4-FFF2-40B4-BE49-F238E27FC236}">
                <a16:creationId xmlns:a16="http://schemas.microsoft.com/office/drawing/2014/main" id="{4DAE47C0-A841-443B-881D-F8DDFBFD7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8348" y="5799803"/>
            <a:ext cx="239487" cy="228600"/>
          </a:xfrm>
          <a:prstGeom prst="rect">
            <a:avLst/>
          </a:prstGeom>
        </p:spPr>
      </p:pic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B0FD7D2-5046-A84D-8B0A-D09509BADACB}"/>
              </a:ext>
            </a:extLst>
          </p:cNvPr>
          <p:cNvGrpSpPr/>
          <p:nvPr/>
        </p:nvGrpSpPr>
        <p:grpSpPr>
          <a:xfrm>
            <a:off x="8265053" y="1830847"/>
            <a:ext cx="509422" cy="470423"/>
            <a:chOff x="1745937" y="4469929"/>
            <a:chExt cx="509422" cy="470423"/>
          </a:xfrm>
        </p:grpSpPr>
        <p:pic>
          <p:nvPicPr>
            <p:cNvPr id="110" name="Graphic 227">
              <a:extLst>
                <a:ext uri="{FF2B5EF4-FFF2-40B4-BE49-F238E27FC236}">
                  <a16:creationId xmlns:a16="http://schemas.microsoft.com/office/drawing/2014/main" id="{C5817A98-497B-4C87-A29D-CC76E85F9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787273" y="4469929"/>
              <a:ext cx="468086" cy="457200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D7F18EF-5836-4B74-ABC6-9E8D4119D7ED}"/>
                </a:ext>
              </a:extLst>
            </p:cNvPr>
            <p:cNvSpPr/>
            <p:nvPr/>
          </p:nvSpPr>
          <p:spPr>
            <a:xfrm>
              <a:off x="1745937" y="4824936"/>
              <a:ext cx="264027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latin typeface="Oracle Sans" panose="020B0503020204020204" pitchFamily="34" charset="0"/>
                  <a:ea typeface="Arial" charset="0"/>
                  <a:cs typeface="Oracle Sans" panose="020B0503020204020204" pitchFamily="34" charset="0"/>
                </a:rPr>
                <a:t>WAF</a:t>
              </a:r>
            </a:p>
          </p:txBody>
        </p:sp>
      </p:grp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6884DEA-3859-44C7-B963-1CBDA558C5DB}"/>
              </a:ext>
            </a:extLst>
          </p:cNvPr>
          <p:cNvCxnSpPr/>
          <p:nvPr/>
        </p:nvCxnSpPr>
        <p:spPr bwMode="auto">
          <a:xfrm flipH="1">
            <a:off x="762000" y="2112561"/>
            <a:ext cx="3608442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med" len="sm"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41" y="1964198"/>
            <a:ext cx="301752" cy="301752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4262332" y="1817595"/>
            <a:ext cx="830733" cy="714506"/>
            <a:chOff x="2162416" y="1766798"/>
            <a:chExt cx="830733" cy="714506"/>
          </a:xfrm>
        </p:grpSpPr>
        <p:pic>
          <p:nvPicPr>
            <p:cNvPr id="101" name="Graphic 8">
              <a:extLst>
                <a:ext uri="{FF2B5EF4-FFF2-40B4-BE49-F238E27FC236}">
                  <a16:creationId xmlns:a16="http://schemas.microsoft.com/office/drawing/2014/main" id="{2961B752-FB23-4B14-BA1C-FB44C446A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70526" y="1766798"/>
              <a:ext cx="457200" cy="457200"/>
            </a:xfrm>
            <a:prstGeom prst="rect">
              <a:avLst/>
            </a:prstGeom>
          </p:spPr>
        </p:pic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188FE04-284D-CC46-B2A5-2D977414F574}"/>
                </a:ext>
              </a:extLst>
            </p:cNvPr>
            <p:cNvSpPr/>
            <p:nvPr/>
          </p:nvSpPr>
          <p:spPr>
            <a:xfrm>
              <a:off x="2162416" y="2250472"/>
              <a:ext cx="830733" cy="2308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Analytics Cloud</a:t>
              </a:r>
            </a:p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129.148.160.103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216698" y="1961519"/>
            <a:ext cx="548146" cy="301752"/>
            <a:chOff x="971533" y="1968145"/>
            <a:chExt cx="548146" cy="30175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0446699-3157-7B47-8151-EF0C58687DC6}"/>
                </a:ext>
              </a:extLst>
            </p:cNvPr>
            <p:cNvSpPr/>
            <p:nvPr/>
          </p:nvSpPr>
          <p:spPr>
            <a:xfrm>
              <a:off x="1072224" y="2042817"/>
              <a:ext cx="447455" cy="123111"/>
            </a:xfrm>
            <a:prstGeom prst="rect">
              <a:avLst/>
            </a:prstGeom>
            <a:solidFill>
              <a:srgbClr val="FCFBFA"/>
            </a:solidFill>
          </p:spPr>
          <p:txBody>
            <a:bodyPr wrap="square" lIns="0" tIns="0" rIns="18288" bIns="0">
              <a:spAutoFit/>
            </a:bodyPr>
            <a:lstStyle/>
            <a:p>
              <a:pPr algn="r"/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VPN</a:t>
              </a: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71533" y="1968145"/>
              <a:ext cx="323305" cy="301752"/>
            </a:xfrm>
            <a:prstGeom prst="rect">
              <a:avLst/>
            </a:prstGeom>
          </p:spPr>
        </p:pic>
      </p:grpSp>
      <p:sp>
        <p:nvSpPr>
          <p:cNvPr id="139" name="Rectangle 138"/>
          <p:cNvSpPr/>
          <p:nvPr/>
        </p:nvSpPr>
        <p:spPr>
          <a:xfrm>
            <a:off x="8404141" y="1213723"/>
            <a:ext cx="850474" cy="115416"/>
          </a:xfrm>
          <a:prstGeom prst="rect">
            <a:avLst/>
          </a:prstGeom>
          <a:solidFill>
            <a:srgbClr val="F5F4F2"/>
          </a:solidFill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dirty="0">
                <a:solidFill>
                  <a:schemeClr val="tx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Internet Gateway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434" y="1301253"/>
            <a:ext cx="365761" cy="393192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1019353" y="5461517"/>
            <a:ext cx="1011118" cy="723709"/>
            <a:chOff x="932271" y="5461517"/>
            <a:chExt cx="1011118" cy="72370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F23EFAD-393E-2D48-872A-24085F913BAB}"/>
                </a:ext>
              </a:extLst>
            </p:cNvPr>
            <p:cNvSpPr/>
            <p:nvPr/>
          </p:nvSpPr>
          <p:spPr>
            <a:xfrm>
              <a:off x="1072224" y="5461517"/>
              <a:ext cx="871165" cy="723709"/>
            </a:xfrm>
            <a:prstGeom prst="roundRect">
              <a:avLst>
                <a:gd name="adj" fmla="val 824"/>
              </a:avLst>
            </a:prstGeom>
            <a:solidFill>
              <a:srgbClr val="F5F4F2"/>
            </a:solidFill>
            <a:ln w="12700">
              <a:solidFill>
                <a:srgbClr val="CBC5BF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720" rIns="45720" anchor="t"/>
            <a:lstStyle/>
            <a:p>
              <a:pPr algn="ctr">
                <a:defRPr/>
              </a:pPr>
              <a:r>
                <a:rPr lang="en-US" sz="900" b="1" dirty="0">
                  <a:solidFill>
                    <a:schemeClr val="tx1">
                      <a:lumMod val="50000"/>
                    </a:schemeClr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On-Premises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932271" y="5709716"/>
              <a:ext cx="301752" cy="409815"/>
              <a:chOff x="1286829" y="5566640"/>
              <a:chExt cx="301752" cy="409815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FBAE5FDC-4CB3-7E4A-A5A1-7B42EAE45D16}"/>
                  </a:ext>
                </a:extLst>
              </p:cNvPr>
              <p:cNvSpPr/>
              <p:nvPr/>
            </p:nvSpPr>
            <p:spPr>
              <a:xfrm>
                <a:off x="1310596" y="5861039"/>
                <a:ext cx="258572" cy="11541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ts val="850"/>
                  </a:lnSpc>
                </a:pPr>
                <a:r>
                  <a:rPr lang="en-US" sz="800" dirty="0">
                    <a:solidFill>
                      <a:schemeClr val="tx2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CPE</a:t>
                </a:r>
              </a:p>
            </p:txBody>
          </p:sp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6829" y="5566640"/>
                <a:ext cx="301752" cy="301752"/>
              </a:xfrm>
              <a:prstGeom prst="rect">
                <a:avLst/>
              </a:prstGeom>
            </p:spPr>
          </p:pic>
        </p:grpSp>
      </p:grpSp>
      <p:pic>
        <p:nvPicPr>
          <p:cNvPr id="120" name="Graphic 3">
            <a:extLst>
              <a:ext uri="{FF2B5EF4-FFF2-40B4-BE49-F238E27FC236}">
                <a16:creationId xmlns:a16="http://schemas.microsoft.com/office/drawing/2014/main" id="{ADC3C15B-05BF-4AA1-A6AD-88CBD2F26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6475" y="4239679"/>
            <a:ext cx="174172" cy="228600"/>
          </a:xfrm>
          <a:prstGeom prst="rect">
            <a:avLst/>
          </a:prstGeom>
        </p:spPr>
      </p:pic>
      <p:pic>
        <p:nvPicPr>
          <p:cNvPr id="121" name="Graphic 4">
            <a:extLst>
              <a:ext uri="{FF2B5EF4-FFF2-40B4-BE49-F238E27FC236}">
                <a16:creationId xmlns:a16="http://schemas.microsoft.com/office/drawing/2014/main" id="{BC442604-F7FA-4F98-BBB4-EDE1C8ABB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8211" y="3996715"/>
            <a:ext cx="228600" cy="228600"/>
          </a:xfrm>
          <a:prstGeom prst="rect">
            <a:avLst/>
          </a:prstGeom>
        </p:spPr>
      </p:pic>
      <p:pic>
        <p:nvPicPr>
          <p:cNvPr id="122" name="Graphic 3">
            <a:extLst>
              <a:ext uri="{FF2B5EF4-FFF2-40B4-BE49-F238E27FC236}">
                <a16:creationId xmlns:a16="http://schemas.microsoft.com/office/drawing/2014/main" id="{ADC3C15B-05BF-4AA1-A6AD-88CBD2F261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6475" y="5708807"/>
            <a:ext cx="174172" cy="228600"/>
          </a:xfrm>
          <a:prstGeom prst="rect">
            <a:avLst/>
          </a:prstGeom>
        </p:spPr>
      </p:pic>
      <p:pic>
        <p:nvPicPr>
          <p:cNvPr id="123" name="Graphic 4">
            <a:extLst>
              <a:ext uri="{FF2B5EF4-FFF2-40B4-BE49-F238E27FC236}">
                <a16:creationId xmlns:a16="http://schemas.microsoft.com/office/drawing/2014/main" id="{BC442604-F7FA-4F98-BBB4-EDE1C8ABB7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8211" y="5472469"/>
            <a:ext cx="228600" cy="228600"/>
          </a:xfrm>
          <a:prstGeom prst="rect">
            <a:avLst/>
          </a:prstGeom>
        </p:spPr>
      </p:pic>
      <p:cxnSp>
        <p:nvCxnSpPr>
          <p:cNvPr id="124" name="Straight Arrow Connector 98">
            <a:extLst>
              <a:ext uri="{FF2B5EF4-FFF2-40B4-BE49-F238E27FC236}">
                <a16:creationId xmlns:a16="http://schemas.microsoft.com/office/drawing/2014/main" id="{4368E934-6A31-EB43-943F-B1A234F36299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 bwMode="auto">
          <a:xfrm rot="16200000" flipH="1">
            <a:off x="4011687" y="4458109"/>
            <a:ext cx="1196764" cy="22056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med" len="sm"/>
            <a:tailEnd type="arrow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7" name="Straight Arrow Connector 98">
            <a:extLst>
              <a:ext uri="{FF2B5EF4-FFF2-40B4-BE49-F238E27FC236}">
                <a16:creationId xmlns:a16="http://schemas.microsoft.com/office/drawing/2014/main" id="{41DAA9C1-D448-F642-BFDA-D8B2E3FFCD3D}"/>
              </a:ext>
            </a:extLst>
          </p:cNvPr>
          <p:cNvCxnSpPr>
            <a:cxnSpLocks/>
            <a:stCxn id="101" idx="2"/>
            <a:endCxn id="21" idx="3"/>
          </p:cNvCxnSpPr>
          <p:nvPr/>
        </p:nvCxnSpPr>
        <p:spPr bwMode="auto">
          <a:xfrm rot="16200000" flipH="1">
            <a:off x="3230036" y="3643801"/>
            <a:ext cx="3021324" cy="283312"/>
          </a:xfrm>
          <a:prstGeom prst="bentConnector4">
            <a:avLst>
              <a:gd name="adj1" fmla="val 19097"/>
              <a:gd name="adj2" fmla="val 180688"/>
            </a:avLst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med" len="sm"/>
            <a:tailEnd type="arrow" w="med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6026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BEDDD-6653-FB4C-B6BE-5F95AD10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7762"/>
            <a:ext cx="10529742" cy="1092200"/>
          </a:xfrm>
        </p:spPr>
        <p:txBody>
          <a:bodyPr/>
          <a:lstStyle/>
          <a:p>
            <a:r>
              <a:rPr lang="en-ES" dirty="0"/>
              <a:t>Twitch Account Detail Maintenance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00BEC-45FB-284C-B372-8D9F3119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2022, Oracle and/or its affiliates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58DFE-8035-EC4E-84C9-4BE40041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B0E3C-1D1C-1042-901A-3B2861BC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469962"/>
            <a:ext cx="11083636" cy="39180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FE0CB9-6918-D1E3-7D0D-1D3019EAC82C}"/>
              </a:ext>
            </a:extLst>
          </p:cNvPr>
          <p:cNvSpPr/>
          <p:nvPr/>
        </p:nvSpPr>
        <p:spPr>
          <a:xfrm>
            <a:off x="10439400" y="4648200"/>
            <a:ext cx="990600" cy="3048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073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7DA6-1608-95AE-C2A2-105F1D7D9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28" y="354583"/>
            <a:ext cx="10529742" cy="492443"/>
          </a:xfrm>
        </p:spPr>
        <p:txBody>
          <a:bodyPr/>
          <a:lstStyle/>
          <a:p>
            <a:r>
              <a:rPr lang="en-ES" dirty="0"/>
              <a:t>DISCORD Account / Bot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D8904E-09D7-0D94-41A7-320B3ECBA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28" y="1159893"/>
            <a:ext cx="10287000" cy="53544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0840F7-FEBA-B917-9A91-C2818DCEE8B8}"/>
              </a:ext>
            </a:extLst>
          </p:cNvPr>
          <p:cNvSpPr/>
          <p:nvPr/>
        </p:nvSpPr>
        <p:spPr>
          <a:xfrm>
            <a:off x="904617" y="1851159"/>
            <a:ext cx="390783" cy="43484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109BB-A354-E777-1A9C-99C475344DAB}"/>
              </a:ext>
            </a:extLst>
          </p:cNvPr>
          <p:cNvSpPr txBox="1"/>
          <p:nvPr/>
        </p:nvSpPr>
        <p:spPr>
          <a:xfrm>
            <a:off x="3200400" y="1781889"/>
            <a:ext cx="4648200" cy="58477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Click to Access to </a:t>
            </a:r>
            <a:r>
              <a:rPr lang="en-US" sz="1600" dirty="0" err="1">
                <a:solidFill>
                  <a:schemeClr val="accent1"/>
                </a:solidFill>
              </a:rPr>
              <a:t>Playstation</a:t>
            </a:r>
            <a:r>
              <a:rPr lang="en-US" sz="1600" dirty="0">
                <a:solidFill>
                  <a:schemeClr val="accent1"/>
                </a:solidFill>
              </a:rPr>
              <a:t> Tournaments Discord Server.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6C9E1B-24C3-E42A-ADD9-AA08B3BFEF87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 flipV="1">
            <a:off x="1295400" y="2068580"/>
            <a:ext cx="1905000" cy="5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75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81860" y="6487012"/>
              <a:ext cx="473459" cy="30064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2021,</a:t>
            </a:r>
            <a:r>
              <a:rPr spc="120" dirty="0"/>
              <a:t> </a:t>
            </a:r>
            <a:r>
              <a:rPr spc="-10" dirty="0"/>
              <a:t>Oracle</a:t>
            </a:r>
            <a:r>
              <a:rPr spc="125" dirty="0"/>
              <a:t> </a:t>
            </a:r>
            <a:r>
              <a:rPr spc="55" dirty="0"/>
              <a:t>and/or</a:t>
            </a:r>
            <a:r>
              <a:rPr spc="125" dirty="0"/>
              <a:t> </a:t>
            </a:r>
            <a:r>
              <a:rPr dirty="0"/>
              <a:t>its</a:t>
            </a:r>
            <a:r>
              <a:rPr spc="105" dirty="0"/>
              <a:t> </a:t>
            </a:r>
            <a:r>
              <a:rPr dirty="0"/>
              <a:t>affiliates</a:t>
            </a:r>
            <a:r>
              <a:rPr spc="500" dirty="0"/>
              <a:t> </a:t>
            </a:r>
            <a:r>
              <a:rPr spc="100" dirty="0"/>
              <a:t>|</a:t>
            </a:r>
            <a:r>
              <a:rPr spc="505" dirty="0"/>
              <a:t> </a:t>
            </a:r>
            <a:r>
              <a:rPr dirty="0"/>
              <a:t>Confidential:</a:t>
            </a:r>
            <a:r>
              <a:rPr spc="125" dirty="0"/>
              <a:t> </a:t>
            </a:r>
            <a:r>
              <a:rPr spc="-30" dirty="0"/>
              <a:t>I</a:t>
            </a:r>
            <a:r>
              <a:rPr spc="-55" dirty="0"/>
              <a:t>n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5" dirty="0"/>
              <a:t>r</a:t>
            </a:r>
            <a:r>
              <a:rPr spc="-25" dirty="0"/>
              <a:t>n</a:t>
            </a:r>
            <a:r>
              <a:rPr spc="-85" dirty="0"/>
              <a:t>a</a:t>
            </a:r>
            <a:r>
              <a:rPr spc="-15" dirty="0"/>
              <a:t>l</a:t>
            </a:r>
            <a:r>
              <a:rPr spc="210" dirty="0"/>
              <a:t>/</a:t>
            </a:r>
            <a:r>
              <a:rPr spc="-190" dirty="0"/>
              <a:t>R</a:t>
            </a:r>
            <a:r>
              <a:rPr spc="-85" dirty="0"/>
              <a:t>e</a:t>
            </a:r>
            <a:r>
              <a:rPr spc="-95" dirty="0"/>
              <a:t>s</a:t>
            </a:r>
            <a:r>
              <a:rPr spc="25" dirty="0"/>
              <a:t>t</a:t>
            </a:r>
            <a:r>
              <a:rPr spc="5" dirty="0"/>
              <a:t>r</a:t>
            </a:r>
            <a:r>
              <a:rPr dirty="0"/>
              <a:t>i</a:t>
            </a:r>
            <a:r>
              <a:rPr spc="-85" dirty="0"/>
              <a:t>c</a:t>
            </a:r>
            <a:r>
              <a:rPr spc="25" dirty="0"/>
              <a:t>t</a:t>
            </a:r>
            <a:r>
              <a:rPr spc="-85" dirty="0"/>
              <a:t>e</a:t>
            </a:r>
            <a:r>
              <a:rPr spc="-35" dirty="0"/>
              <a:t>d</a:t>
            </a:r>
            <a:r>
              <a:rPr spc="210" dirty="0"/>
              <a:t>/</a:t>
            </a:r>
            <a:r>
              <a:rPr spc="-85" dirty="0"/>
              <a:t>H</a:t>
            </a:r>
            <a:r>
              <a:rPr dirty="0"/>
              <a:t>i</a:t>
            </a:r>
            <a:r>
              <a:rPr spc="-50" dirty="0"/>
              <a:t>g</a:t>
            </a:r>
            <a:r>
              <a:rPr spc="-25" dirty="0"/>
              <a:t>h</a:t>
            </a:r>
            <a:r>
              <a:rPr spc="-15" dirty="0"/>
              <a:t>l</a:t>
            </a:r>
            <a:r>
              <a:rPr spc="-35" dirty="0"/>
              <a:t>y</a:t>
            </a:r>
            <a:r>
              <a:rPr spc="125" dirty="0"/>
              <a:t> </a:t>
            </a:r>
            <a:r>
              <a:rPr spc="-10" dirty="0"/>
              <a:t>Restricted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986" y="3057651"/>
            <a:ext cx="107944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40">
                <a:latin typeface="Arial Unicode MS"/>
                <a:cs typeface="Arial Unicode MS"/>
              </a:rPr>
              <a:t>PlayStation Dashboard</a:t>
            </a:r>
            <a:endParaRPr lang="en-US" sz="4000">
              <a:latin typeface="Arial Unicode MS"/>
              <a:cs typeface="Arial Unicode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6225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0D81-2C06-9ECB-32FE-E38AFB8C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29" y="222376"/>
            <a:ext cx="10529742" cy="1477328"/>
          </a:xfrm>
        </p:spPr>
        <p:txBody>
          <a:bodyPr/>
          <a:lstStyle/>
          <a:p>
            <a:pPr marL="12700">
              <a:spcBef>
                <a:spcPts val="509"/>
              </a:spcBef>
            </a:pPr>
            <a:r>
              <a:rPr lang="en-US" sz="3200" b="1" dirty="0"/>
              <a:t>Main Overview with all </a:t>
            </a:r>
            <a:r>
              <a:rPr lang="en-US" b="1" dirty="0"/>
              <a:t>Twitter Channel Streams</a:t>
            </a:r>
            <a:br>
              <a:rPr lang="en-US" sz="3200" dirty="0"/>
            </a:br>
            <a:r>
              <a:rPr lang="en-US" sz="2000" i="1" spc="-120" dirty="0">
                <a:latin typeface="Verdana"/>
                <a:cs typeface="Verdana"/>
              </a:rPr>
              <a:t>Channels</a:t>
            </a:r>
            <a:r>
              <a:rPr lang="en-US" sz="3200" dirty="0"/>
              <a:t> </a:t>
            </a:r>
            <a:r>
              <a:rPr lang="en-US" sz="2000" i="1" spc="-120" dirty="0">
                <a:latin typeface="Verdana"/>
                <a:cs typeface="Verdana"/>
              </a:rPr>
              <a:t>Distribution</a:t>
            </a:r>
            <a:br>
              <a:rPr lang="en-US" sz="2000" dirty="0">
                <a:latin typeface="Verdana"/>
                <a:cs typeface="Verdana"/>
              </a:rPr>
            </a:br>
            <a:endParaRPr lang="en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3D11E-AC8C-EB7E-CC9B-F0DA0EBBC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2209800"/>
            <a:ext cx="4113175" cy="133728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Configure some Filters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Positive &amp; N</a:t>
            </a:r>
            <a:r>
              <a:rPr lang="en-GB" dirty="0"/>
              <a:t>e</a:t>
            </a:r>
            <a:r>
              <a:rPr lang="en-ES" dirty="0"/>
              <a:t>gative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/>
              <a:t>Daily Distribution </a:t>
            </a:r>
          </a:p>
        </p:txBody>
      </p:sp>
      <p:pic>
        <p:nvPicPr>
          <p:cNvPr id="5" name="Picture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812D622-DF6F-EC38-BD3C-8027CC9B5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295400"/>
            <a:ext cx="7772400" cy="4857750"/>
          </a:xfrm>
          <a:prstGeom prst="rect">
            <a:avLst/>
          </a:prstGeom>
        </p:spPr>
      </p:pic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F8089331-8FF4-F035-1411-B195153BEEC0}"/>
              </a:ext>
            </a:extLst>
          </p:cNvPr>
          <p:cNvSpPr txBox="1">
            <a:spLocks/>
          </p:cNvSpPr>
          <p:nvPr/>
        </p:nvSpPr>
        <p:spPr>
          <a:xfrm>
            <a:off x="1115058" y="6477000"/>
            <a:ext cx="564515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r>
              <a:rPr lang="en-US" dirty="0"/>
              <a:t>Copyright © 2022, Oracle and Sony </a:t>
            </a:r>
            <a:r>
              <a:rPr lang="en-US" dirty="0" err="1"/>
              <a:t>Playstation</a:t>
            </a:r>
            <a:r>
              <a:rPr lang="en-US" dirty="0"/>
              <a:t>  </a:t>
            </a:r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24AC3CF7-9A57-EB01-65F2-C5A128E549BD}"/>
              </a:ext>
            </a:extLst>
          </p:cNvPr>
          <p:cNvSpPr txBox="1">
            <a:spLocks/>
          </p:cNvSpPr>
          <p:nvPr/>
        </p:nvSpPr>
        <p:spPr>
          <a:xfrm>
            <a:off x="723900" y="6438266"/>
            <a:ext cx="391158" cy="191134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345D60D9-5372-5F40-9443-0F9AE5BDC3C8}" type="slidenum">
              <a:rPr lang="en-US" sz="1000" smtClean="0">
                <a:solidFill>
                  <a:srgbClr val="8B8580"/>
                </a:solidFill>
                <a:latin typeface="Arial Unicode MS"/>
                <a:cs typeface="Arial Unicode MS"/>
              </a:rPr>
              <a:pPr/>
              <a:t>5</a:t>
            </a:fld>
            <a:endParaRPr lang="en-US" sz="1000" dirty="0">
              <a:solidFill>
                <a:srgbClr val="8B8580"/>
              </a:solidFill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1411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80B4150-E6EA-BAFC-FB7C-AFA2C0A7B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33" y="1600200"/>
            <a:ext cx="7772400" cy="4857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4B4616-B73C-5A13-AB5F-2F1B84FC8605}"/>
              </a:ext>
            </a:extLst>
          </p:cNvPr>
          <p:cNvSpPr txBox="1">
            <a:spLocks/>
          </p:cNvSpPr>
          <p:nvPr/>
        </p:nvSpPr>
        <p:spPr>
          <a:xfrm>
            <a:off x="1115058" y="6591934"/>
            <a:ext cx="564515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r>
              <a:rPr lang="en-US" dirty="0"/>
              <a:t>Copyright © 2022, Oracle and Sony </a:t>
            </a:r>
            <a:r>
              <a:rPr lang="en-US" dirty="0" err="1"/>
              <a:t>Playstation</a:t>
            </a:r>
            <a:r>
              <a:rPr lang="en-US" dirty="0"/>
              <a:t>  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D14449C-001C-FB4C-37AD-A7E163708AF4}"/>
              </a:ext>
            </a:extLst>
          </p:cNvPr>
          <p:cNvSpPr txBox="1">
            <a:spLocks/>
          </p:cNvSpPr>
          <p:nvPr/>
        </p:nvSpPr>
        <p:spPr>
          <a:xfrm>
            <a:off x="723900" y="6553200"/>
            <a:ext cx="391158" cy="191134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345D60D9-5372-5F40-9443-0F9AE5BDC3C8}" type="slidenum">
              <a:rPr lang="en-US" sz="1000" smtClean="0">
                <a:solidFill>
                  <a:srgbClr val="8B8580"/>
                </a:solidFill>
                <a:latin typeface="Arial Unicode MS"/>
                <a:cs typeface="Arial Unicode MS"/>
              </a:rPr>
              <a:pPr/>
              <a:t>6</a:t>
            </a:fld>
            <a:endParaRPr lang="en-US" sz="1000" dirty="0">
              <a:solidFill>
                <a:srgbClr val="8B8580"/>
              </a:solidFill>
              <a:latin typeface="Arial Unicode MS"/>
              <a:cs typeface="Arial Unicode M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41D194-E866-E49C-D231-58F275606DEB}"/>
              </a:ext>
            </a:extLst>
          </p:cNvPr>
          <p:cNvSpPr txBox="1">
            <a:spLocks/>
          </p:cNvSpPr>
          <p:nvPr/>
        </p:nvSpPr>
        <p:spPr>
          <a:xfrm>
            <a:off x="678729" y="222376"/>
            <a:ext cx="10529742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509"/>
              </a:spcBef>
            </a:pPr>
            <a:r>
              <a:rPr lang="en-US" b="1" dirty="0"/>
              <a:t>Tweet Details Canvas</a:t>
            </a:r>
            <a:br>
              <a:rPr lang="en-US" dirty="0"/>
            </a:br>
            <a:r>
              <a:rPr lang="en-US" sz="2000" i="1" spc="-120" dirty="0">
                <a:latin typeface="Verdana"/>
                <a:cs typeface="Verdana"/>
              </a:rPr>
              <a:t>Tweets</a:t>
            </a:r>
            <a:r>
              <a:rPr lang="en-US" dirty="0"/>
              <a:t> </a:t>
            </a:r>
            <a:r>
              <a:rPr lang="en-US" sz="2000" i="1" spc="-120" dirty="0">
                <a:latin typeface="Verdana"/>
                <a:cs typeface="Verdana"/>
              </a:rPr>
              <a:t>Distribution per hashtags</a:t>
            </a:r>
            <a:br>
              <a:rPr lang="en-US" sz="2000" dirty="0">
                <a:latin typeface="Verdana"/>
                <a:cs typeface="Verdana"/>
              </a:rPr>
            </a:br>
            <a:endParaRPr lang="en-E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D4ACB48-40DC-FA56-F23D-30852958BB99}"/>
              </a:ext>
            </a:extLst>
          </p:cNvPr>
          <p:cNvSpPr txBox="1">
            <a:spLocks/>
          </p:cNvSpPr>
          <p:nvPr/>
        </p:nvSpPr>
        <p:spPr>
          <a:xfrm>
            <a:off x="228600" y="2209800"/>
            <a:ext cx="4113175" cy="875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000" b="0" i="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Replies Hashtags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Tweets Details</a:t>
            </a:r>
          </a:p>
        </p:txBody>
      </p:sp>
    </p:spTree>
    <p:extLst>
      <p:ext uri="{BB962C8B-B14F-4D97-AF65-F5344CB8AC3E}">
        <p14:creationId xmlns:p14="http://schemas.microsoft.com/office/powerpoint/2010/main" val="316492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0D81-2C06-9ECB-32FE-E38AFB8C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783" y="204371"/>
            <a:ext cx="10529742" cy="800219"/>
          </a:xfrm>
        </p:spPr>
        <p:txBody>
          <a:bodyPr/>
          <a:lstStyle/>
          <a:p>
            <a:r>
              <a:rPr lang="en-US" b="1" dirty="0"/>
              <a:t>Retweet Details Canvas</a:t>
            </a:r>
            <a:br>
              <a:rPr lang="en-US" dirty="0"/>
            </a:br>
            <a:r>
              <a:rPr lang="en-US" sz="2000" i="1" spc="-120" dirty="0">
                <a:latin typeface="Verdana"/>
                <a:cs typeface="Verdana"/>
              </a:rPr>
              <a:t>Retweets Distribution per hashtags</a:t>
            </a:r>
            <a:endParaRPr lang="en-ES" sz="2000" i="1" spc="-120" dirty="0">
              <a:latin typeface="Verdana"/>
              <a:cs typeface="Verdan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3D11E-AC8C-EB7E-CC9B-F0DA0EBBC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426" y="2209800"/>
            <a:ext cx="3351174" cy="133728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Retweets Hashtags Analysis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Retweets Details</a:t>
            </a:r>
          </a:p>
          <a:p>
            <a:pPr>
              <a:lnSpc>
                <a:spcPct val="150000"/>
              </a:lnSpc>
            </a:pPr>
            <a:endParaRPr lang="en-ES" dirty="0"/>
          </a:p>
        </p:txBody>
      </p:sp>
      <p:pic>
        <p:nvPicPr>
          <p:cNvPr id="9" name="Picture 8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7DD8129E-A9C2-6CB9-71EE-15DE96A06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33" y="1249779"/>
            <a:ext cx="7772400" cy="4857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34FFE-F017-0189-B03B-CFF6C613044F}"/>
              </a:ext>
            </a:extLst>
          </p:cNvPr>
          <p:cNvSpPr txBox="1">
            <a:spLocks/>
          </p:cNvSpPr>
          <p:nvPr/>
        </p:nvSpPr>
        <p:spPr>
          <a:xfrm>
            <a:off x="1115058" y="6477000"/>
            <a:ext cx="564515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r>
              <a:rPr lang="en-US" dirty="0"/>
              <a:t>Copyright © 2022, Oracle and Sony </a:t>
            </a:r>
            <a:r>
              <a:rPr lang="en-US" dirty="0" err="1"/>
              <a:t>Playstation</a:t>
            </a:r>
            <a:r>
              <a:rPr lang="en-US" dirty="0"/>
              <a:t>  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76CD7574-19E7-3E21-7BED-DAF049F24A16}"/>
              </a:ext>
            </a:extLst>
          </p:cNvPr>
          <p:cNvSpPr txBox="1">
            <a:spLocks/>
          </p:cNvSpPr>
          <p:nvPr/>
        </p:nvSpPr>
        <p:spPr>
          <a:xfrm>
            <a:off x="723900" y="6438266"/>
            <a:ext cx="391158" cy="191134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345D60D9-5372-5F40-9443-0F9AE5BDC3C8}" type="slidenum">
              <a:rPr lang="en-US" sz="1000" smtClean="0">
                <a:solidFill>
                  <a:srgbClr val="8B8580"/>
                </a:solidFill>
                <a:latin typeface="Arial Unicode MS"/>
                <a:cs typeface="Arial Unicode MS"/>
              </a:rPr>
              <a:pPr/>
              <a:t>7</a:t>
            </a:fld>
            <a:endParaRPr lang="en-US" sz="1000" dirty="0">
              <a:solidFill>
                <a:srgbClr val="8B8580"/>
              </a:solidFill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21164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0D81-2C06-9ECB-32FE-E38AFB8C9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82116"/>
            <a:ext cx="10529742" cy="800219"/>
          </a:xfrm>
        </p:spPr>
        <p:txBody>
          <a:bodyPr/>
          <a:lstStyle/>
          <a:p>
            <a:r>
              <a:rPr lang="en-US" b="1" dirty="0"/>
              <a:t>Sentiment over Time Canvas</a:t>
            </a:r>
            <a:br>
              <a:rPr lang="en-US" dirty="0"/>
            </a:br>
            <a:r>
              <a:rPr lang="en-US" sz="2000" i="1" spc="-120" dirty="0">
                <a:latin typeface="Verdana"/>
                <a:cs typeface="Verdana"/>
              </a:rPr>
              <a:t>Sentiment Distribution</a:t>
            </a:r>
            <a:endParaRPr lang="en-ES" sz="2000" dirty="0"/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3C3DBF8-C659-5DF5-F295-06BD6D8D8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281425"/>
            <a:ext cx="7772400" cy="48577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199D1-3EE1-CD55-71F9-CBFD4D9027BD}"/>
              </a:ext>
            </a:extLst>
          </p:cNvPr>
          <p:cNvSpPr txBox="1">
            <a:spLocks/>
          </p:cNvSpPr>
          <p:nvPr/>
        </p:nvSpPr>
        <p:spPr>
          <a:xfrm>
            <a:off x="1115058" y="6477000"/>
            <a:ext cx="564515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>
              <a:defRPr sz="1000" b="0" i="0">
                <a:solidFill>
                  <a:srgbClr val="8B8580"/>
                </a:solidFill>
                <a:latin typeface="Arial Unicode MS"/>
                <a:cs typeface="Arial Unicode MS"/>
              </a:defRPr>
            </a:lvl1pPr>
          </a:lstStyle>
          <a:p>
            <a:r>
              <a:rPr lang="en-US" dirty="0"/>
              <a:t>Copyright © 2022, Oracle and Sony </a:t>
            </a:r>
            <a:r>
              <a:rPr lang="en-US" dirty="0" err="1"/>
              <a:t>Playstation</a:t>
            </a:r>
            <a:r>
              <a:rPr lang="en-US" dirty="0"/>
              <a:t>  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F51AA7B-15A2-1F2D-FB92-65E3A4FCC53C}"/>
              </a:ext>
            </a:extLst>
          </p:cNvPr>
          <p:cNvSpPr txBox="1">
            <a:spLocks/>
          </p:cNvSpPr>
          <p:nvPr/>
        </p:nvSpPr>
        <p:spPr>
          <a:xfrm>
            <a:off x="723900" y="6438266"/>
            <a:ext cx="391158" cy="191134"/>
          </a:xfrm>
          <a:prstGeom prst="rect">
            <a:avLst/>
          </a:prstGeom>
        </p:spPr>
        <p:txBody>
          <a:bodyPr/>
          <a:lstStyle>
            <a:defPPr>
              <a:defRPr kern="0"/>
            </a:defPPr>
          </a:lstStyle>
          <a:p>
            <a:fld id="{345D60D9-5372-5F40-9443-0F9AE5BDC3C8}" type="slidenum">
              <a:rPr lang="en-US" sz="1000" smtClean="0">
                <a:solidFill>
                  <a:srgbClr val="8B8580"/>
                </a:solidFill>
                <a:latin typeface="Arial Unicode MS"/>
                <a:cs typeface="Arial Unicode MS"/>
              </a:rPr>
              <a:pPr/>
              <a:t>8</a:t>
            </a:fld>
            <a:endParaRPr lang="en-US" sz="1000" dirty="0">
              <a:solidFill>
                <a:srgbClr val="8B8580"/>
              </a:solidFill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624303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986" y="3057651"/>
            <a:ext cx="1079441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140">
                <a:latin typeface="Arial Unicode MS"/>
                <a:cs typeface="Arial Unicode MS"/>
              </a:rPr>
              <a:t>Gaming Sentiment Analysis Maintenance Tool</a:t>
            </a:r>
            <a:endParaRPr lang="en-US" sz="4000">
              <a:latin typeface="Arial Unicode MS"/>
              <a:cs typeface="Arial Unicode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81860" y="6487012"/>
            <a:ext cx="473459" cy="30064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1115058" y="6498463"/>
            <a:ext cx="5645150" cy="173124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/>
              <a:t>Copyright</a:t>
            </a:r>
            <a:r>
              <a:rPr spc="114" dirty="0"/>
              <a:t> </a:t>
            </a:r>
            <a:r>
              <a:rPr spc="160" dirty="0"/>
              <a:t>©</a:t>
            </a:r>
            <a:r>
              <a:rPr spc="105" dirty="0"/>
              <a:t> </a:t>
            </a:r>
            <a:r>
              <a:rPr spc="-60" dirty="0"/>
              <a:t>202</a:t>
            </a:r>
            <a:r>
              <a:rPr lang="es-ES" spc="-60" dirty="0"/>
              <a:t>2</a:t>
            </a:r>
            <a:r>
              <a:rPr spc="-60" dirty="0"/>
              <a:t>,</a:t>
            </a:r>
            <a:r>
              <a:rPr spc="120" dirty="0"/>
              <a:t> </a:t>
            </a:r>
            <a:r>
              <a:rPr lang="en-US" dirty="0"/>
              <a:t>Oracle and Sony </a:t>
            </a:r>
            <a:r>
              <a:rPr lang="en-US" dirty="0" err="1"/>
              <a:t>Playstation</a:t>
            </a:r>
            <a:r>
              <a:rPr lang="en-US" dirty="0"/>
              <a:t> </a:t>
            </a:r>
            <a:endParaRPr spc="-10" dirty="0"/>
          </a:p>
        </p:txBody>
      </p:sp>
    </p:spTree>
    <p:extLst>
      <p:ext uri="{BB962C8B-B14F-4D97-AF65-F5344CB8AC3E}">
        <p14:creationId xmlns:p14="http://schemas.microsoft.com/office/powerpoint/2010/main" val="3022374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40976</TotalTime>
  <Words>726</Words>
  <Application>Microsoft Macintosh PowerPoint</Application>
  <PresentationFormat>Widescreen</PresentationFormat>
  <Paragraphs>181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 Unicode MS</vt:lpstr>
      <vt:lpstr>Verdana</vt:lpstr>
      <vt:lpstr>Open Sans ExtraBold</vt:lpstr>
      <vt:lpstr>Georgia</vt:lpstr>
      <vt:lpstr>Arial</vt:lpstr>
      <vt:lpstr>Open Sans Light</vt:lpstr>
      <vt:lpstr>Open Sans SemiBold</vt:lpstr>
      <vt:lpstr>Open Sans</vt:lpstr>
      <vt:lpstr>Calibri</vt:lpstr>
      <vt:lpstr>Oracle Sans</vt:lpstr>
      <vt:lpstr>Office Theme</vt:lpstr>
      <vt:lpstr>Gaming Sentiment Analytics For Playstation</vt:lpstr>
      <vt:lpstr>Deployment</vt:lpstr>
      <vt:lpstr>Detailed Sony PlayStation Platform Diagram</vt:lpstr>
      <vt:lpstr>PlayStation Dashboard</vt:lpstr>
      <vt:lpstr>Main Overview with all Twitter Channel Streams Channels Distribution </vt:lpstr>
      <vt:lpstr>PowerPoint Presentation</vt:lpstr>
      <vt:lpstr>Retweet Details Canvas Retweets Distribution per hashtags</vt:lpstr>
      <vt:lpstr>Sentiment over Time Canvas Sentiment Distribution</vt:lpstr>
      <vt:lpstr>Gaming Sentiment Analysis Maintenance Tool</vt:lpstr>
      <vt:lpstr>Twitter Channels segmented by publisher</vt:lpstr>
      <vt:lpstr>Access to APEX Application from ATP</vt:lpstr>
      <vt:lpstr>Creating Workspace</vt:lpstr>
      <vt:lpstr>Widget to create a new workspace</vt:lpstr>
      <vt:lpstr>Workspace created</vt:lpstr>
      <vt:lpstr>Developing your App for Gaming Maintenance</vt:lpstr>
      <vt:lpstr>Connect to your new Workspace to develop your App</vt:lpstr>
      <vt:lpstr>Developing your App for Gaming Maintenance Tool</vt:lpstr>
      <vt:lpstr>Develop Gaming Maintenance Tool Pages</vt:lpstr>
      <vt:lpstr>Gaming Maintenance Tool Home Page</vt:lpstr>
      <vt:lpstr>Twitter Accounts Maintenance</vt:lpstr>
      <vt:lpstr>Twitter Account Detail Maintenance</vt:lpstr>
      <vt:lpstr>Twitter Hashtags Maintenance</vt:lpstr>
      <vt:lpstr>Twitter Hashtags Maintenance Detail </vt:lpstr>
      <vt:lpstr>Twitter OAC Keywords Maintenance</vt:lpstr>
      <vt:lpstr>Twitter OAC Keyword Detail Maintenance</vt:lpstr>
      <vt:lpstr>Twitter Scheduler for one Twitter Account</vt:lpstr>
      <vt:lpstr>Twitter Scheduler for Multiple Twitter Accounts</vt:lpstr>
      <vt:lpstr>Twitter Scheduler Task for Multiple Twitter Accounts</vt:lpstr>
      <vt:lpstr>Twitch Accounts Maintenance</vt:lpstr>
      <vt:lpstr>Twitch Account Detail Maintenance</vt:lpstr>
      <vt:lpstr>DISCORD Account / Bot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 Sentiment Analysis</dc:title>
  <cp:lastModifiedBy>Olivier Francois Xavier Perard</cp:lastModifiedBy>
  <cp:revision>25</cp:revision>
  <dcterms:created xsi:type="dcterms:W3CDTF">2021-11-04T04:12:12Z</dcterms:created>
  <dcterms:modified xsi:type="dcterms:W3CDTF">2023-02-21T22:34:14Z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2021-10-06T00:00:00Z</vt:filetime>
  </property>
  <property fmtid="{D5CDD505-2E9C-101B-9397-08002B2CF9AE}" pid="3" name="LastSaved">
    <vt:filetime>2021-11-04T00:00:00Z</vt:filetime>
  </property>
</Properties>
</file>